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46"/>
  </p:notesMasterIdLst>
  <p:sldIdLst>
    <p:sldId id="655" r:id="rId3"/>
    <p:sldId id="656" r:id="rId4"/>
    <p:sldId id="657" r:id="rId5"/>
    <p:sldId id="618" r:id="rId6"/>
    <p:sldId id="658" r:id="rId7"/>
    <p:sldId id="659" r:id="rId8"/>
    <p:sldId id="660" r:id="rId9"/>
    <p:sldId id="665" r:id="rId10"/>
    <p:sldId id="661" r:id="rId11"/>
    <p:sldId id="662" r:id="rId12"/>
    <p:sldId id="663" r:id="rId13"/>
    <p:sldId id="666" r:id="rId14"/>
    <p:sldId id="664" r:id="rId15"/>
    <p:sldId id="671" r:id="rId16"/>
    <p:sldId id="672" r:id="rId17"/>
    <p:sldId id="673" r:id="rId18"/>
    <p:sldId id="674" r:id="rId19"/>
    <p:sldId id="675" r:id="rId20"/>
    <p:sldId id="676" r:id="rId21"/>
    <p:sldId id="677" r:id="rId22"/>
    <p:sldId id="697" r:id="rId23"/>
    <p:sldId id="698" r:id="rId24"/>
    <p:sldId id="678" r:id="rId25"/>
    <p:sldId id="679" r:id="rId26"/>
    <p:sldId id="680" r:id="rId27"/>
    <p:sldId id="681" r:id="rId28"/>
    <p:sldId id="670" r:id="rId29"/>
    <p:sldId id="682" r:id="rId30"/>
    <p:sldId id="686" r:id="rId31"/>
    <p:sldId id="683" r:id="rId32"/>
    <p:sldId id="684" r:id="rId33"/>
    <p:sldId id="685" r:id="rId34"/>
    <p:sldId id="687" r:id="rId35"/>
    <p:sldId id="688" r:id="rId36"/>
    <p:sldId id="689" r:id="rId37"/>
    <p:sldId id="690" r:id="rId38"/>
    <p:sldId id="691" r:id="rId39"/>
    <p:sldId id="692" r:id="rId40"/>
    <p:sldId id="693" r:id="rId41"/>
    <p:sldId id="694" r:id="rId42"/>
    <p:sldId id="695" r:id="rId43"/>
    <p:sldId id="696" r:id="rId44"/>
    <p:sldId id="653" r:id="rId45"/>
  </p:sldIdLst>
  <p:sldSz cx="9144000" cy="6858000" type="screen4x3"/>
  <p:notesSz cx="6858000" cy="9144000"/>
  <p:custDataLst>
    <p:tags r:id="rId47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0000FF"/>
    <a:srgbClr val="05325B"/>
    <a:srgbClr val="175079"/>
    <a:srgbClr val="A4B543"/>
    <a:srgbClr val="C5D64C"/>
    <a:srgbClr val="DB4126"/>
    <a:srgbClr val="000000"/>
    <a:srgbClr val="3B3B3B"/>
    <a:srgbClr val="0624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37" autoAdjust="0"/>
    <p:restoredTop sz="94286" autoAdjust="0"/>
  </p:normalViewPr>
  <p:slideViewPr>
    <p:cSldViewPr snapToGrid="0">
      <p:cViewPr varScale="1">
        <p:scale>
          <a:sx n="98" d="100"/>
          <a:sy n="98" d="100"/>
        </p:scale>
        <p:origin x="78" y="978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2021-08-06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AF79A-5298-43B5-8C33-48898B3E6DA2}" type="datetimeFigureOut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62813-2062-4402-BB14-E049496B6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3533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AF79A-5298-43B5-8C33-48898B3E6DA2}" type="datetimeFigureOut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62813-2062-4402-BB14-E049496B6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143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utoShape 177" descr="6">
            <a:extLst>
              <a:ext uri="{FF2B5EF4-FFF2-40B4-BE49-F238E27FC236}">
                <a16:creationId xmlns:a16="http://schemas.microsoft.com/office/drawing/2014/main" id="{71E27B3D-DA8A-4A06-A648-61527C892BA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2929" y="984149"/>
            <a:ext cx="8956011" cy="5791120"/>
          </a:xfrm>
          <a:prstGeom prst="roundRect">
            <a:avLst>
              <a:gd name="adj" fmla="val 3315"/>
            </a:avLst>
          </a:prstGeom>
          <a:blipFill dpi="0" rotWithShape="0">
            <a:blip r:embed="rId2" cstate="print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algn="ctr">
            <a:solidFill>
              <a:srgbClr val="006600"/>
            </a:solidFill>
            <a:round/>
            <a:headEnd/>
            <a:tailEnd/>
          </a:ln>
        </p:spPr>
        <p:txBody>
          <a:bodyPr lIns="144000" tIns="72000" rIns="72000" bIns="72000" anchor="ctr"/>
          <a:lstStyle/>
          <a:p>
            <a:pPr marL="188913" indent="-188913" algn="ctr" fontAlgn="ctr" latinLnBrk="0">
              <a:spcBef>
                <a:spcPct val="20000"/>
              </a:spcBef>
              <a:spcAft>
                <a:spcPct val="20000"/>
              </a:spcAft>
              <a:buClr>
                <a:srgbClr val="0066FF"/>
              </a:buClr>
              <a:buFont typeface="Wingdings 2" pitchFamily="18" charset="2"/>
              <a:buNone/>
            </a:pPr>
            <a:endParaRPr lang="ko-KR" altLang="en-US" sz="17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58976" y="1064420"/>
            <a:ext cx="8603852" cy="5526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67DB1F5-FFB0-4B23-BE89-4968EBFA6D38}"/>
              </a:ext>
            </a:extLst>
          </p:cNvPr>
          <p:cNvSpPr/>
          <p:nvPr userDrawn="1"/>
        </p:nvSpPr>
        <p:spPr>
          <a:xfrm>
            <a:off x="0" y="12217"/>
            <a:ext cx="9144000" cy="931817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128773" y="246247"/>
            <a:ext cx="8864756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 baseline="0"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  <p:sldLayoutId id="2147483685" r:id="rId11"/>
    <p:sldLayoutId id="2147483686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08DF463D-9E7F-4179-8F06-C99DF7803D3B}"/>
              </a:ext>
            </a:extLst>
          </p:cNvPr>
          <p:cNvGrpSpPr/>
          <p:nvPr/>
        </p:nvGrpSpPr>
        <p:grpSpPr>
          <a:xfrm>
            <a:off x="6029521" y="1507695"/>
            <a:ext cx="1061985" cy="863738"/>
            <a:chOff x="7135269" y="840377"/>
            <a:chExt cx="1681454" cy="1518863"/>
          </a:xfrm>
          <a:solidFill>
            <a:srgbClr val="F64522"/>
          </a:solidFill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FD8713C-6A49-4151-AE16-0BCBB0818D73}"/>
                </a:ext>
              </a:extLst>
            </p:cNvPr>
            <p:cNvSpPr/>
            <p:nvPr/>
          </p:nvSpPr>
          <p:spPr>
            <a:xfrm>
              <a:off x="7184571" y="1045029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36732A0D-96A9-4E58-B9B8-A54216159C09}"/>
                </a:ext>
              </a:extLst>
            </p:cNvPr>
            <p:cNvSpPr/>
            <p:nvPr/>
          </p:nvSpPr>
          <p:spPr>
            <a:xfrm>
              <a:off x="7366046" y="940526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9A559E6-7B78-4F96-ACA9-7B19AAFDE73B}"/>
                </a:ext>
              </a:extLst>
            </p:cNvPr>
            <p:cNvSpPr/>
            <p:nvPr/>
          </p:nvSpPr>
          <p:spPr>
            <a:xfrm>
              <a:off x="7631655" y="840377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975D5F8-613D-47DA-9494-8EA75C5105F2}"/>
                </a:ext>
              </a:extLst>
            </p:cNvPr>
            <p:cNvSpPr/>
            <p:nvPr/>
          </p:nvSpPr>
          <p:spPr>
            <a:xfrm>
              <a:off x="7897264" y="862148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0F9376D-D5A2-48FB-885E-FD7D74079B49}"/>
                </a:ext>
              </a:extLst>
            </p:cNvPr>
            <p:cNvSpPr/>
            <p:nvPr/>
          </p:nvSpPr>
          <p:spPr>
            <a:xfrm>
              <a:off x="8125098" y="1040674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8ADD229-BBA4-4594-961B-73475DC37F59}"/>
                </a:ext>
              </a:extLst>
            </p:cNvPr>
            <p:cNvSpPr/>
            <p:nvPr/>
          </p:nvSpPr>
          <p:spPr>
            <a:xfrm>
              <a:off x="8268084" y="1225731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539F936-55DB-4F58-8339-E161988FCE50}"/>
                </a:ext>
              </a:extLst>
            </p:cNvPr>
            <p:cNvSpPr/>
            <p:nvPr/>
          </p:nvSpPr>
          <p:spPr>
            <a:xfrm>
              <a:off x="8302918" y="1436912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BD406E4-9035-4A96-AFC8-F3653CA5463B}"/>
                </a:ext>
              </a:extLst>
            </p:cNvPr>
            <p:cNvSpPr/>
            <p:nvPr/>
          </p:nvSpPr>
          <p:spPr>
            <a:xfrm>
              <a:off x="8215833" y="1604550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5A78306-3026-438D-9DCC-FFFE7D5E4745}"/>
                </a:ext>
              </a:extLst>
            </p:cNvPr>
            <p:cNvSpPr/>
            <p:nvPr/>
          </p:nvSpPr>
          <p:spPr>
            <a:xfrm>
              <a:off x="8046015" y="1693814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906AFC4-D8A1-4243-97BF-2F31B80250CF}"/>
                </a:ext>
              </a:extLst>
            </p:cNvPr>
            <p:cNvSpPr/>
            <p:nvPr/>
          </p:nvSpPr>
          <p:spPr>
            <a:xfrm>
              <a:off x="7801469" y="1845435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2EA5C11-17FE-4BBA-AAD1-89AEDB1FC5D1}"/>
                </a:ext>
              </a:extLst>
            </p:cNvPr>
            <p:cNvSpPr/>
            <p:nvPr/>
          </p:nvSpPr>
          <p:spPr>
            <a:xfrm>
              <a:off x="7617119" y="1759743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7D53359-BAB8-4D8B-8CDC-43AD6D4E4E78}"/>
                </a:ext>
              </a:extLst>
            </p:cNvPr>
            <p:cNvSpPr/>
            <p:nvPr/>
          </p:nvSpPr>
          <p:spPr>
            <a:xfrm>
              <a:off x="7401583" y="1710455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A1555A0-6C1D-4A67-9B15-CD6B14D91991}"/>
                </a:ext>
              </a:extLst>
            </p:cNvPr>
            <p:cNvSpPr/>
            <p:nvPr/>
          </p:nvSpPr>
          <p:spPr>
            <a:xfrm>
              <a:off x="7246623" y="1545687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B283D5B-F4AD-4D19-8672-EC5CF138F108}"/>
                </a:ext>
              </a:extLst>
            </p:cNvPr>
            <p:cNvSpPr/>
            <p:nvPr/>
          </p:nvSpPr>
          <p:spPr>
            <a:xfrm>
              <a:off x="7135269" y="1316694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9FF6153-FDD0-4A2A-A275-99F8948C9D6D}"/>
                </a:ext>
              </a:extLst>
            </p:cNvPr>
            <p:cNvSpPr/>
            <p:nvPr/>
          </p:nvSpPr>
          <p:spPr>
            <a:xfrm>
              <a:off x="7470158" y="1225731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4CFD40F-67ED-4948-B57F-A4E1420123CF}"/>
                </a:ext>
              </a:extLst>
            </p:cNvPr>
            <p:cNvSpPr/>
            <p:nvPr/>
          </p:nvSpPr>
          <p:spPr>
            <a:xfrm>
              <a:off x="7806215" y="1194861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4390CFB4-707F-420A-B060-499DD914B9CF}"/>
                </a:ext>
              </a:extLst>
            </p:cNvPr>
            <p:cNvSpPr/>
            <p:nvPr/>
          </p:nvSpPr>
          <p:spPr>
            <a:xfrm>
              <a:off x="7906679" y="1398810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E0963B4-9863-4688-9F8B-9A2A1BF998DA}"/>
                </a:ext>
              </a:extLst>
            </p:cNvPr>
            <p:cNvSpPr/>
            <p:nvPr/>
          </p:nvSpPr>
          <p:spPr>
            <a:xfrm>
              <a:off x="7718816" y="1507190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4CBE4BB-7B8E-49FC-96F4-0BFFBB70C1F3}"/>
              </a:ext>
            </a:extLst>
          </p:cNvPr>
          <p:cNvSpPr txBox="1"/>
          <p:nvPr/>
        </p:nvSpPr>
        <p:spPr>
          <a:xfrm>
            <a:off x="655543" y="1034601"/>
            <a:ext cx="39164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>
                <a:solidFill>
                  <a:srgbClr val="FFCC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</a:t>
            </a:r>
            <a:r>
              <a:rPr lang="ko-KR" altLang="en-US" sz="2200">
                <a:solidFill>
                  <a:srgbClr val="FFCC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언어로 배우는 프로그래밍 기초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0CF537-E4CF-4FBA-B044-4ED022E3B68D}"/>
              </a:ext>
            </a:extLst>
          </p:cNvPr>
          <p:cNvSpPr txBox="1"/>
          <p:nvPr/>
        </p:nvSpPr>
        <p:spPr>
          <a:xfrm>
            <a:off x="539877" y="1098085"/>
            <a:ext cx="5489644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900" b="1">
                <a:solidFill>
                  <a:schemeClr val="accent1">
                    <a:lumMod val="50000"/>
                  </a:schemeClr>
                </a:solidFill>
                <a:latin typeface="DIN" panose="02000503040000020004" pitchFamily="50" charset="0"/>
              </a:rPr>
              <a:t>Perfect C</a:t>
            </a:r>
            <a:endParaRPr lang="ko-KR" altLang="en-US" sz="9900" b="1">
              <a:solidFill>
                <a:schemeClr val="accent1">
                  <a:lumMod val="50000"/>
                </a:schemeClr>
              </a:solidFill>
              <a:latin typeface="DIN" panose="0200050304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389E2-8773-49A2-B857-9DB6D3365BD0}"/>
              </a:ext>
            </a:extLst>
          </p:cNvPr>
          <p:cNvSpPr txBox="1"/>
          <p:nvPr/>
        </p:nvSpPr>
        <p:spPr>
          <a:xfrm>
            <a:off x="6271840" y="1780913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(3</a:t>
            </a:r>
            <a:r>
              <a:rPr lang="ko-KR" altLang="en-US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판</a:t>
            </a:r>
            <a:r>
              <a:rPr lang="en-US" altLang="ko-KR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9C69B49-039D-49D1-A053-32F6B67CB9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034" y="5618662"/>
            <a:ext cx="1084010" cy="53370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6D6CD3B-A10D-434C-8F6F-44DAF5CEA199}"/>
              </a:ext>
            </a:extLst>
          </p:cNvPr>
          <p:cNvSpPr txBox="1"/>
          <p:nvPr/>
        </p:nvSpPr>
        <p:spPr>
          <a:xfrm>
            <a:off x="655543" y="2713912"/>
            <a:ext cx="23006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latin typeface="YDVYGOStd135"/>
              </a:rPr>
              <a:t>강환수</a:t>
            </a:r>
            <a:r>
              <a:rPr lang="en-US" altLang="ko-KR" sz="1300">
                <a:latin typeface="YDVYGOStd135"/>
              </a:rPr>
              <a:t>•</a:t>
            </a:r>
            <a:r>
              <a:rPr lang="ko-KR" altLang="en-US" sz="1300">
                <a:latin typeface="YDVYGOStd135"/>
              </a:rPr>
              <a:t>강환일</a:t>
            </a:r>
            <a:r>
              <a:rPr lang="en-US" altLang="ko-KR" sz="1300">
                <a:latin typeface="YDVYGOStd135"/>
              </a:rPr>
              <a:t>•</a:t>
            </a:r>
            <a:r>
              <a:rPr lang="ko-KR" altLang="en-US" sz="1300">
                <a:latin typeface="YDVYGOStd135"/>
              </a:rPr>
              <a:t>이동규 </a:t>
            </a:r>
            <a:r>
              <a:rPr lang="ko-KR" altLang="en-US" sz="1300">
                <a:latin typeface="YDVYGOStd115"/>
              </a:rPr>
              <a:t>지음</a:t>
            </a:r>
            <a:endParaRPr lang="ko-KR" altLang="en-US" sz="1300"/>
          </a:p>
        </p:txBody>
      </p:sp>
    </p:spTree>
    <p:extLst>
      <p:ext uri="{BB962C8B-B14F-4D97-AF65-F5344CB8AC3E}">
        <p14:creationId xmlns:p14="http://schemas.microsoft.com/office/powerpoint/2010/main" val="245663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디버깅</a:t>
            </a:r>
            <a:r>
              <a:rPr lang="en-US" altLang="ko-KR" dirty="0"/>
              <a:t>(debugging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다양한 </a:t>
            </a:r>
            <a:r>
              <a:rPr lang="ko-KR" altLang="en-US" dirty="0"/>
              <a:t>오류를 </a:t>
            </a:r>
            <a:r>
              <a:rPr lang="ko-KR" altLang="en-US" dirty="0" smtClean="0"/>
              <a:t>찾아 </a:t>
            </a:r>
            <a:r>
              <a:rPr lang="ko-KR" altLang="en-US" dirty="0"/>
              <a:t>소스를 수정하여 다시 컴파일</a:t>
            </a:r>
            <a:r>
              <a:rPr lang="en-US" altLang="ko-KR" dirty="0"/>
              <a:t>, </a:t>
            </a:r>
            <a:r>
              <a:rPr lang="ko-KR" altLang="en-US" dirty="0"/>
              <a:t>링크</a:t>
            </a:r>
            <a:r>
              <a:rPr lang="en-US" altLang="ko-KR" dirty="0"/>
              <a:t>, </a:t>
            </a:r>
            <a:r>
              <a:rPr lang="ko-KR" altLang="en-US" dirty="0"/>
              <a:t>실행하는 </a:t>
            </a:r>
            <a:r>
              <a:rPr lang="ko-KR" altLang="en-US" dirty="0" smtClean="0"/>
              <a:t>과정</a:t>
            </a:r>
            <a:endParaRPr lang="en-US" altLang="ko-KR" dirty="0" smtClean="0"/>
          </a:p>
          <a:p>
            <a:pPr lvl="1"/>
            <a:r>
              <a:rPr lang="ko-KR" altLang="en-US" dirty="0" err="1"/>
              <a:t>디버거</a:t>
            </a:r>
            <a:r>
              <a:rPr lang="en-US" altLang="ko-KR" dirty="0"/>
              <a:t>(debugger)</a:t>
            </a:r>
          </a:p>
          <a:p>
            <a:pPr lvl="2"/>
            <a:r>
              <a:rPr lang="ko-KR" altLang="en-US" dirty="0"/>
              <a:t>디버깅을 도와주는 프로그램</a:t>
            </a:r>
          </a:p>
          <a:p>
            <a:pPr lvl="2"/>
            <a:r>
              <a:rPr lang="ko-KR" altLang="en-US" dirty="0"/>
              <a:t>벌레라는 단어의 버그</a:t>
            </a:r>
            <a:r>
              <a:rPr lang="en-US" altLang="ko-KR" dirty="0"/>
              <a:t>(bug)</a:t>
            </a:r>
            <a:r>
              <a:rPr lang="ko-KR" altLang="en-US" dirty="0"/>
              <a:t>란 바로 오류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디버깅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532" y="2719847"/>
            <a:ext cx="5427017" cy="374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4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컴파일과 </a:t>
            </a:r>
            <a:r>
              <a:rPr lang="ko-KR" altLang="en-US" dirty="0"/>
              <a:t>링크</a:t>
            </a:r>
            <a:r>
              <a:rPr lang="en-US" altLang="ko-KR" dirty="0"/>
              <a:t>, </a:t>
            </a:r>
            <a:r>
              <a:rPr lang="ko-KR" altLang="en-US" dirty="0"/>
              <a:t>실행 시 오류가 </a:t>
            </a:r>
            <a:r>
              <a:rPr lang="ko-KR" altLang="en-US" dirty="0" smtClean="0"/>
              <a:t>발생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대부분 </a:t>
            </a:r>
            <a:r>
              <a:rPr lang="ko-KR" altLang="en-US" dirty="0"/>
              <a:t>소스코드를 수정해서 다시 컴파일</a:t>
            </a:r>
            <a:r>
              <a:rPr lang="en-US" altLang="ko-KR" dirty="0"/>
              <a:t>, </a:t>
            </a:r>
            <a:r>
              <a:rPr lang="ko-KR" altLang="en-US" dirty="0"/>
              <a:t>링크</a:t>
            </a:r>
            <a:r>
              <a:rPr lang="en-US" altLang="ko-KR" dirty="0"/>
              <a:t>,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구현 과정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008" y="1810604"/>
            <a:ext cx="4532379" cy="480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47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684" y="214006"/>
            <a:ext cx="6838545" cy="645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7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IDE(Integrated </a:t>
            </a:r>
            <a:r>
              <a:rPr lang="en-US" altLang="ko-KR" dirty="0"/>
              <a:t>Development Environment)</a:t>
            </a:r>
          </a:p>
          <a:p>
            <a:pPr lvl="1"/>
            <a:r>
              <a:rPr lang="ko-KR" altLang="en-US" dirty="0"/>
              <a:t>프로그램 개발에 필요한 편집기</a:t>
            </a:r>
            <a:r>
              <a:rPr lang="en-US" altLang="ko-KR" dirty="0"/>
              <a:t>(editor), </a:t>
            </a:r>
            <a:r>
              <a:rPr lang="ko-KR" altLang="en-US" dirty="0"/>
              <a:t>컴파일러</a:t>
            </a:r>
            <a:r>
              <a:rPr lang="en-US" altLang="ko-KR" dirty="0"/>
              <a:t>(compiler), </a:t>
            </a:r>
            <a:r>
              <a:rPr lang="ko-KR" altLang="en-US" dirty="0" err="1"/>
              <a:t>링커</a:t>
            </a:r>
            <a:r>
              <a:rPr lang="en-US" altLang="ko-KR" dirty="0"/>
              <a:t>(linker), </a:t>
            </a:r>
            <a:r>
              <a:rPr lang="ko-KR" altLang="en-US" dirty="0" err="1"/>
              <a:t>디버거</a:t>
            </a:r>
            <a:r>
              <a:rPr lang="en-US" altLang="ko-KR" dirty="0"/>
              <a:t>(debugger) </a:t>
            </a:r>
            <a:r>
              <a:rPr lang="ko-KR" altLang="en-US" dirty="0"/>
              <a:t>등을 통합하여 편리하고 효율적으로 제공하는 개발환경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통합개발환경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175" y="2482884"/>
            <a:ext cx="562927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3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여러 </a:t>
            </a:r>
            <a:r>
              <a:rPr lang="ko-KR" altLang="en-US" dirty="0"/>
              <a:t>프로그래밍 언어와 환경을 지원하는 통합개발환경</a:t>
            </a:r>
          </a:p>
          <a:p>
            <a:pPr lvl="1"/>
            <a:r>
              <a:rPr lang="ko-KR" altLang="en-US" dirty="0"/>
              <a:t>프로그램 언어 </a:t>
            </a:r>
            <a:r>
              <a:rPr lang="en-US" altLang="ko-KR" dirty="0"/>
              <a:t>C/C++ </a:t>
            </a:r>
            <a:r>
              <a:rPr lang="ko-KR" altLang="en-US" dirty="0"/>
              <a:t>뿐만 </a:t>
            </a:r>
            <a:r>
              <a:rPr lang="ko-KR" altLang="en-US" dirty="0" smtClean="0"/>
              <a:t>아니라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</a:t>
            </a:r>
            <a:r>
              <a:rPr lang="en-US" altLang="ko-KR" dirty="0"/>
              <a:t>#, JavaScript, Python, Visual Basic </a:t>
            </a:r>
            <a:r>
              <a:rPr lang="ko-KR" altLang="en-US" dirty="0"/>
              <a:t>등 여러 프로그램 언어를 이용</a:t>
            </a:r>
          </a:p>
          <a:p>
            <a:r>
              <a:rPr lang="ko-KR" altLang="en-US" dirty="0"/>
              <a:t>응용 프로그램 및 앱을 개발할 수 있는 다중 플랫폼 개발 도구</a:t>
            </a:r>
          </a:p>
          <a:p>
            <a:pPr lvl="1"/>
            <a:r>
              <a:rPr lang="ko-KR" altLang="en-US" dirty="0" err="1"/>
              <a:t>비주얼</a:t>
            </a:r>
            <a:r>
              <a:rPr lang="ko-KR" altLang="en-US" dirty="0"/>
              <a:t> 스튜디오 프로페셔널</a:t>
            </a:r>
            <a:r>
              <a:rPr lang="en-US" altLang="ko-KR" dirty="0"/>
              <a:t>(professional)</a:t>
            </a:r>
          </a:p>
          <a:p>
            <a:pPr lvl="1"/>
            <a:r>
              <a:rPr lang="ko-KR" altLang="en-US" dirty="0" err="1"/>
              <a:t>비주얼</a:t>
            </a:r>
            <a:r>
              <a:rPr lang="ko-KR" altLang="en-US" dirty="0"/>
              <a:t> 스튜디오 엔터프라이즈</a:t>
            </a:r>
            <a:r>
              <a:rPr lang="en-US" altLang="ko-KR" dirty="0"/>
              <a:t>(enterprise)</a:t>
            </a:r>
          </a:p>
          <a:p>
            <a:pPr lvl="1"/>
            <a:r>
              <a:rPr lang="ko-KR" altLang="en-US" dirty="0" err="1"/>
              <a:t>무료버전</a:t>
            </a:r>
            <a:r>
              <a:rPr lang="en-US" altLang="ko-KR" dirty="0"/>
              <a:t>: </a:t>
            </a:r>
            <a:r>
              <a:rPr lang="ko-KR" altLang="en-US" dirty="0" err="1"/>
              <a:t>비주얼</a:t>
            </a:r>
            <a:r>
              <a:rPr lang="ko-KR" altLang="en-US" dirty="0"/>
              <a:t> 스튜디오 커뮤니티</a:t>
            </a:r>
            <a:r>
              <a:rPr lang="en-US" altLang="ko-KR" dirty="0"/>
              <a:t>(community)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마이크로소프트</a:t>
            </a:r>
            <a:r>
              <a:rPr lang="en-US" altLang="ko-KR" dirty="0"/>
              <a:t>(MS) </a:t>
            </a:r>
            <a:r>
              <a:rPr lang="ko-KR" altLang="en-US" dirty="0"/>
              <a:t>사의 </a:t>
            </a:r>
            <a:r>
              <a:rPr lang="ko-KR" altLang="en-US" dirty="0" err="1"/>
              <a:t>비주얼</a:t>
            </a:r>
            <a:r>
              <a:rPr lang="ko-KR" altLang="en-US" dirty="0"/>
              <a:t> 스튜디오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429" y="3315715"/>
            <a:ext cx="539115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83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비주얼</a:t>
            </a:r>
            <a:r>
              <a:rPr lang="ko-KR" altLang="en-US" dirty="0" smtClean="0"/>
              <a:t> </a:t>
            </a:r>
            <a:r>
              <a:rPr lang="ko-KR" altLang="en-US" dirty="0"/>
              <a:t>스튜디오 커뮤니티 내려 받기</a:t>
            </a:r>
          </a:p>
          <a:p>
            <a:pPr lvl="1"/>
            <a:r>
              <a:rPr lang="ko-KR" altLang="en-US" dirty="0" smtClean="0"/>
              <a:t>무료인 </a:t>
            </a:r>
            <a:r>
              <a:rPr lang="ko-KR" altLang="en-US" dirty="0"/>
              <a:t>‘</a:t>
            </a:r>
            <a:r>
              <a:rPr lang="ko-KR" altLang="en-US" dirty="0" err="1"/>
              <a:t>비주얼</a:t>
            </a:r>
            <a:r>
              <a:rPr lang="ko-KR" altLang="en-US" dirty="0"/>
              <a:t> 스튜디오 커뮤니티</a:t>
            </a:r>
            <a:r>
              <a:rPr lang="ko-KR" altLang="en-US" dirty="0" smtClean="0"/>
              <a:t>’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비주얼</a:t>
            </a:r>
            <a:r>
              <a:rPr lang="ko-KR" altLang="en-US" dirty="0" smtClean="0"/>
              <a:t> </a:t>
            </a:r>
            <a:r>
              <a:rPr lang="ko-KR" altLang="en-US" dirty="0"/>
              <a:t>스튜디오 홈페이지</a:t>
            </a:r>
            <a:r>
              <a:rPr lang="en-US" altLang="ko-KR" dirty="0"/>
              <a:t>(visualstudio.microsoft.com/</a:t>
            </a:r>
            <a:r>
              <a:rPr lang="en-US" altLang="ko-KR" dirty="0" err="1"/>
              <a:t>ko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ko-KR" altLang="en-US" dirty="0" smtClean="0"/>
              <a:t>접속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‘</a:t>
            </a:r>
            <a:r>
              <a:rPr lang="en-US" altLang="ko-KR" dirty="0"/>
              <a:t>Visual Studio </a:t>
            </a:r>
            <a:r>
              <a:rPr lang="ko-KR" altLang="en-US" dirty="0"/>
              <a:t>다운로드’ 하부의 ‘</a:t>
            </a:r>
            <a:r>
              <a:rPr lang="en-US" altLang="ko-KR" dirty="0"/>
              <a:t>Community 2019’</a:t>
            </a:r>
            <a:r>
              <a:rPr lang="ko-KR" altLang="en-US" dirty="0"/>
              <a:t>를 </a:t>
            </a:r>
            <a:r>
              <a:rPr lang="ko-KR" altLang="en-US" dirty="0" smtClean="0"/>
              <a:t>누르면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하단에 </a:t>
            </a:r>
            <a:r>
              <a:rPr lang="ko-KR" altLang="en-US" dirty="0"/>
              <a:t>표시된 저장 표시 화면에서 </a:t>
            </a:r>
            <a:r>
              <a:rPr lang="en-US" altLang="ko-KR" dirty="0"/>
              <a:t>[</a:t>
            </a:r>
            <a:r>
              <a:rPr lang="ko-KR" altLang="en-US" dirty="0"/>
              <a:t>저장</a:t>
            </a:r>
            <a:r>
              <a:rPr lang="en-US" altLang="ko-KR" dirty="0"/>
              <a:t>(S)]</a:t>
            </a:r>
            <a:r>
              <a:rPr lang="ko-KR" altLang="en-US" dirty="0"/>
              <a:t>을 누르면 저장할 수 있으며</a:t>
            </a:r>
            <a:r>
              <a:rPr lang="en-US" altLang="ko-KR" dirty="0"/>
              <a:t>, [</a:t>
            </a:r>
            <a:r>
              <a:rPr lang="ko-KR" altLang="en-US" dirty="0"/>
              <a:t>실행</a:t>
            </a:r>
            <a:r>
              <a:rPr lang="en-US" altLang="ko-KR" dirty="0"/>
              <a:t>(R)]</a:t>
            </a:r>
            <a:r>
              <a:rPr lang="ko-KR" altLang="en-US" dirty="0"/>
              <a:t>을 눌러 설치를 </a:t>
            </a:r>
            <a:r>
              <a:rPr lang="ko-KR" altLang="en-US" dirty="0" smtClean="0"/>
              <a:t>시작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비주얼</a:t>
            </a:r>
            <a:r>
              <a:rPr lang="ko-KR" altLang="en-US" dirty="0"/>
              <a:t> 스튜디오 커뮤니티 설치와 이해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627" y="2820212"/>
            <a:ext cx="639127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비주얼</a:t>
            </a:r>
            <a:r>
              <a:rPr lang="ko-KR" altLang="en-US" dirty="0"/>
              <a:t> 스튜디오 설치와 실행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509" y="1035236"/>
            <a:ext cx="3133725" cy="21717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684" y="2920141"/>
            <a:ext cx="60579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8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095" y="776280"/>
            <a:ext cx="4844938" cy="30177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397" y="3791462"/>
            <a:ext cx="4795331" cy="298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4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실행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822" y="473530"/>
            <a:ext cx="4756468" cy="28236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831" y="3424538"/>
            <a:ext cx="4382731" cy="306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8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로고 화면 이후 표시된 위 </a:t>
            </a:r>
            <a:r>
              <a:rPr lang="ko-KR" altLang="en-US" dirty="0" smtClean="0"/>
              <a:t>화면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/>
              <a:t>새 프로젝트 만들기</a:t>
            </a:r>
            <a:r>
              <a:rPr lang="en-US" altLang="ko-KR" dirty="0"/>
              <a:t>(N</a:t>
            </a:r>
            <a:r>
              <a:rPr lang="en-US" altLang="ko-KR" dirty="0" smtClean="0"/>
              <a:t>)]</a:t>
            </a:r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/>
              <a:t>빈 프로젝트</a:t>
            </a:r>
            <a:r>
              <a:rPr lang="en-US" altLang="ko-KR" dirty="0"/>
              <a:t>]</a:t>
            </a:r>
            <a:r>
              <a:rPr lang="ko-KR" altLang="en-US" dirty="0"/>
              <a:t>를 </a:t>
            </a:r>
            <a:r>
              <a:rPr lang="ko-KR" altLang="en-US" dirty="0" smtClean="0"/>
              <a:t>선택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첫 프로젝트 생성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84" y="2256473"/>
            <a:ext cx="7843534" cy="360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53175E5-9AC6-4ACA-AD6E-59DE6F5EFDA7}"/>
              </a:ext>
            </a:extLst>
          </p:cNvPr>
          <p:cNvSpPr/>
          <p:nvPr/>
        </p:nvSpPr>
        <p:spPr>
          <a:xfrm>
            <a:off x="0" y="3526972"/>
            <a:ext cx="9144000" cy="879565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 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C6B28A-A07D-4DB1-B914-598A19D98C89}"/>
              </a:ext>
            </a:extLst>
          </p:cNvPr>
          <p:cNvSpPr/>
          <p:nvPr/>
        </p:nvSpPr>
        <p:spPr>
          <a:xfrm>
            <a:off x="2978330" y="4406537"/>
            <a:ext cx="6165669" cy="5225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959158" y="4467739"/>
            <a:ext cx="2582758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cs typeface="Tahoma" pitchFamily="34" charset="0"/>
              </a:rPr>
              <a:t>C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cs typeface="Tahoma" pitchFamily="34" charset="0"/>
              </a:rPr>
              <a:t>프로그래밍 첫걸음</a:t>
            </a:r>
            <a:endParaRPr lang="ko-KR" altLang="en-US" sz="2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41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임의로 </a:t>
            </a:r>
            <a:r>
              <a:rPr lang="ko-KR" altLang="en-US" dirty="0"/>
              <a:t>지정된 프로젝트 이름과 위치</a:t>
            </a:r>
            <a:r>
              <a:rPr lang="en-US" altLang="ko-KR" dirty="0"/>
              <a:t>, </a:t>
            </a:r>
            <a:r>
              <a:rPr lang="ko-KR" altLang="en-US" dirty="0"/>
              <a:t>그리고 솔루션 </a:t>
            </a:r>
            <a:r>
              <a:rPr lang="ko-KR" altLang="en-US" dirty="0" smtClean="0"/>
              <a:t>이름 지정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솔루션과 </a:t>
            </a:r>
            <a:r>
              <a:rPr lang="ko-KR" altLang="en-US" dirty="0" smtClean="0"/>
              <a:t>프로젝트 생성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11" y="2865139"/>
            <a:ext cx="7952193" cy="362516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242" y="1585928"/>
            <a:ext cx="6298168" cy="105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0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 화면 오른쪽 ‘솔루션 탐색기</a:t>
            </a:r>
            <a:r>
              <a:rPr lang="ko-KR" altLang="en-US" dirty="0" smtClean="0"/>
              <a:t>’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생성된 </a:t>
            </a:r>
            <a:r>
              <a:rPr lang="ko-KR" altLang="en-US" dirty="0"/>
              <a:t>솔루션과 </a:t>
            </a:r>
            <a:r>
              <a:rPr lang="ko-KR" altLang="en-US" dirty="0" smtClean="0"/>
              <a:t>프로젝트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솔루션의 </a:t>
            </a:r>
            <a:r>
              <a:rPr lang="ko-KR" altLang="en-US" dirty="0"/>
              <a:t>프로젝트와 파일을 쉽게 </a:t>
            </a:r>
            <a:r>
              <a:rPr lang="ko-KR" altLang="en-US" dirty="0" smtClean="0"/>
              <a:t>관리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솔루션 </a:t>
            </a:r>
            <a:r>
              <a:rPr lang="ko-KR" altLang="en-US" dirty="0" smtClean="0"/>
              <a:t>탐색기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032" y="2119330"/>
            <a:ext cx="7579470" cy="435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4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6" y="1064420"/>
            <a:ext cx="3255749" cy="5526880"/>
          </a:xfrm>
        </p:spPr>
        <p:txBody>
          <a:bodyPr/>
          <a:lstStyle/>
          <a:p>
            <a:r>
              <a:rPr lang="ko-KR" altLang="en-US" dirty="0" smtClean="0"/>
              <a:t>솔루션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단원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프로젝트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각각의 예제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‘</a:t>
            </a:r>
            <a:r>
              <a:rPr lang="ko-KR" altLang="en-US" dirty="0"/>
              <a:t>바인더</a:t>
            </a:r>
            <a:r>
              <a:rPr lang="ko-KR" altLang="en-US" dirty="0" smtClean="0"/>
              <a:t>’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솔루션에 해당</a:t>
            </a:r>
            <a:endParaRPr lang="en-US" altLang="ko-KR" dirty="0" smtClean="0"/>
          </a:p>
          <a:p>
            <a:pPr lvl="1"/>
            <a:r>
              <a:rPr lang="ko-KR" altLang="en-US" dirty="0"/>
              <a:t>하나 이상의 프로젝트를 </a:t>
            </a:r>
            <a:r>
              <a:rPr lang="ko-KR" altLang="en-US" dirty="0" err="1"/>
              <a:t>저장ㆍ관리하는</a:t>
            </a:r>
            <a:r>
              <a:rPr lang="ko-KR" altLang="en-US" dirty="0"/>
              <a:t> </a:t>
            </a:r>
            <a:r>
              <a:rPr lang="ko-KR" altLang="en-US" dirty="0" err="1"/>
              <a:t>콘테이너</a:t>
            </a:r>
            <a:r>
              <a:rPr lang="ko-KR" altLang="en-US" dirty="0"/>
              <a:t> </a:t>
            </a:r>
            <a:r>
              <a:rPr lang="ko-KR" altLang="en-US" dirty="0" smtClean="0"/>
              <a:t>단위</a:t>
            </a:r>
            <a:endParaRPr lang="en-US" altLang="ko-KR" dirty="0" smtClean="0"/>
          </a:p>
          <a:p>
            <a:r>
              <a:rPr lang="ko-KR" altLang="en-US" dirty="0" smtClean="0"/>
              <a:t>‘</a:t>
            </a:r>
            <a:r>
              <a:rPr lang="ko-KR" altLang="en-US" dirty="0" err="1"/>
              <a:t>분류속지</a:t>
            </a:r>
            <a:r>
              <a:rPr lang="ko-KR" altLang="en-US" dirty="0" smtClean="0"/>
              <a:t>’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프로젝트</a:t>
            </a:r>
            <a:endParaRPr lang="ko-KR" altLang="en-US" dirty="0"/>
          </a:p>
          <a:p>
            <a:pPr lvl="1"/>
            <a:r>
              <a:rPr lang="ko-KR" altLang="en-US" dirty="0" smtClean="0"/>
              <a:t>여러 </a:t>
            </a:r>
            <a:r>
              <a:rPr lang="ko-KR" altLang="en-US" dirty="0"/>
              <a:t>소스와 관련 파일을 </a:t>
            </a:r>
            <a:r>
              <a:rPr lang="ko-KR" altLang="en-US" dirty="0" err="1"/>
              <a:t>저장ㆍ관리하는</a:t>
            </a:r>
            <a:r>
              <a:rPr lang="ko-KR" altLang="en-US" dirty="0"/>
              <a:t> 단위</a:t>
            </a:r>
          </a:p>
          <a:p>
            <a:pPr lvl="1"/>
            <a:r>
              <a:rPr lang="ko-KR" altLang="en-US" dirty="0"/>
              <a:t>프로젝트 </a:t>
            </a:r>
            <a:r>
              <a:rPr lang="ko-KR" altLang="en-US" dirty="0" smtClean="0"/>
              <a:t>이름으로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하나의 </a:t>
            </a:r>
            <a:r>
              <a:rPr lang="ko-KR" altLang="en-US" dirty="0"/>
              <a:t>실행파일이나 </a:t>
            </a:r>
            <a:r>
              <a:rPr lang="ko-KR" altLang="en-US" dirty="0" smtClean="0"/>
              <a:t>실행 모듈을 </a:t>
            </a:r>
            <a:r>
              <a:rPr lang="ko-KR" altLang="en-US" dirty="0"/>
              <a:t>생성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솔루션과 프로젝트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365" y="1174460"/>
            <a:ext cx="4951148" cy="21119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324" y="3429327"/>
            <a:ext cx="4331794" cy="314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84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소스파일 </a:t>
            </a:r>
            <a:r>
              <a:rPr lang="ko-KR" altLang="en-US" dirty="0"/>
              <a:t>생성 편집</a:t>
            </a:r>
          </a:p>
          <a:p>
            <a:pPr lvl="1"/>
            <a:r>
              <a:rPr lang="ko-KR" altLang="en-US" dirty="0" smtClean="0"/>
              <a:t>메뉴 </a:t>
            </a:r>
            <a:r>
              <a:rPr lang="en-US" altLang="ko-KR" dirty="0"/>
              <a:t>[</a:t>
            </a:r>
            <a:r>
              <a:rPr lang="ko-KR" altLang="en-US" dirty="0"/>
              <a:t>프로젝트</a:t>
            </a:r>
            <a:r>
              <a:rPr lang="en-US" altLang="ko-KR" dirty="0"/>
              <a:t>/</a:t>
            </a:r>
            <a:r>
              <a:rPr lang="ko-KR" altLang="en-US" dirty="0"/>
              <a:t>새 항목 </a:t>
            </a:r>
            <a:r>
              <a:rPr lang="ko-KR" altLang="en-US" dirty="0" smtClean="0"/>
              <a:t>추가</a:t>
            </a:r>
            <a:r>
              <a:rPr lang="en-US" altLang="ko-KR" dirty="0" smtClean="0"/>
              <a:t>]</a:t>
            </a:r>
          </a:p>
          <a:p>
            <a:pPr lvl="2"/>
            <a:r>
              <a:rPr lang="ko-KR" altLang="en-US" dirty="0" smtClean="0"/>
              <a:t>또는 ‘</a:t>
            </a:r>
            <a:r>
              <a:rPr lang="ko-KR" altLang="en-US" dirty="0"/>
              <a:t>솔루션 </a:t>
            </a:r>
            <a:r>
              <a:rPr lang="ko-KR" altLang="en-US" dirty="0" err="1"/>
              <a:t>탐색기’의</a:t>
            </a:r>
            <a:r>
              <a:rPr lang="ko-KR" altLang="en-US" dirty="0"/>
              <a:t> ‘소스파일’ 폴더에서 </a:t>
            </a:r>
            <a:r>
              <a:rPr lang="ko-KR" altLang="en-US" dirty="0" smtClean="0"/>
              <a:t>메뉴 </a:t>
            </a:r>
            <a:r>
              <a:rPr lang="en-US" altLang="ko-KR" dirty="0"/>
              <a:t>[</a:t>
            </a:r>
            <a:r>
              <a:rPr lang="ko-KR" altLang="en-US" dirty="0" smtClean="0"/>
              <a:t>추가</a:t>
            </a:r>
            <a:r>
              <a:rPr lang="en-US" altLang="ko-KR" dirty="0" smtClean="0"/>
              <a:t>] / [</a:t>
            </a:r>
            <a:r>
              <a:rPr lang="ko-KR" altLang="en-US" dirty="0"/>
              <a:t>새 항목</a:t>
            </a:r>
            <a:r>
              <a:rPr lang="en-US" altLang="ko-KR" dirty="0"/>
              <a:t>]</a:t>
            </a:r>
            <a:r>
              <a:rPr lang="ko-KR" altLang="en-US" dirty="0"/>
              <a:t>을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대화상자 </a:t>
            </a:r>
            <a:r>
              <a:rPr lang="en-US" altLang="ko-KR" dirty="0"/>
              <a:t>[</a:t>
            </a:r>
            <a:r>
              <a:rPr lang="ko-KR" altLang="en-US" dirty="0"/>
              <a:t>새 항목 추가 </a:t>
            </a:r>
            <a:r>
              <a:rPr lang="en-US" altLang="ko-KR" dirty="0" smtClean="0"/>
              <a:t>P01-HelloWrold]</a:t>
            </a:r>
          </a:p>
          <a:p>
            <a:pPr lvl="2"/>
            <a:r>
              <a:rPr lang="ko-KR" altLang="en-US" dirty="0" smtClean="0"/>
              <a:t>각각 </a:t>
            </a:r>
            <a:r>
              <a:rPr lang="ko-KR" altLang="en-US" dirty="0"/>
              <a:t>‘</a:t>
            </a:r>
            <a:r>
              <a:rPr lang="en-US" altLang="ko-KR" dirty="0"/>
              <a:t>Visual   C++’</a:t>
            </a:r>
            <a:r>
              <a:rPr lang="ko-KR" altLang="en-US" dirty="0"/>
              <a:t>와 ‘</a:t>
            </a:r>
            <a:r>
              <a:rPr lang="en-US" altLang="ko-KR" dirty="0"/>
              <a:t>C++ </a:t>
            </a:r>
            <a:r>
              <a:rPr lang="ko-KR" altLang="en-US" dirty="0"/>
              <a:t>파일</a:t>
            </a:r>
            <a:r>
              <a:rPr lang="en-US" altLang="ko-KR" dirty="0"/>
              <a:t>(.</a:t>
            </a:r>
            <a:r>
              <a:rPr lang="en-US" altLang="ko-KR" dirty="0" err="1"/>
              <a:t>cpp</a:t>
            </a:r>
            <a:r>
              <a:rPr lang="en-US" altLang="ko-KR" dirty="0"/>
              <a:t>)’</a:t>
            </a:r>
            <a:r>
              <a:rPr lang="ko-KR" altLang="en-US" dirty="0"/>
              <a:t>을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‘</a:t>
            </a:r>
            <a:r>
              <a:rPr lang="ko-KR" altLang="en-US" dirty="0"/>
              <a:t>이름</a:t>
            </a:r>
            <a:r>
              <a:rPr lang="ko-KR" altLang="en-US" dirty="0" smtClean="0"/>
              <a:t>’</a:t>
            </a:r>
            <a:r>
              <a:rPr lang="en-US" altLang="ko-KR" dirty="0" smtClean="0"/>
              <a:t>: </a:t>
            </a:r>
            <a:r>
              <a:rPr lang="ko-KR" altLang="en-US" dirty="0" smtClean="0"/>
              <a:t>소스파일 </a:t>
            </a:r>
            <a:r>
              <a:rPr lang="ko-KR" altLang="en-US" dirty="0"/>
              <a:t>이름 </a:t>
            </a:r>
            <a:r>
              <a:rPr lang="en-US" altLang="ko-KR" dirty="0"/>
              <a:t>01hello.c</a:t>
            </a:r>
            <a:r>
              <a:rPr lang="ko-KR" altLang="en-US" dirty="0"/>
              <a:t>를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‘</a:t>
            </a:r>
            <a:r>
              <a:rPr lang="ko-KR" altLang="en-US" dirty="0"/>
              <a:t>위치</a:t>
            </a:r>
            <a:r>
              <a:rPr lang="ko-KR" altLang="en-US" dirty="0" smtClean="0"/>
              <a:t>’</a:t>
            </a:r>
            <a:r>
              <a:rPr lang="en-US" altLang="ko-KR" dirty="0" smtClean="0"/>
              <a:t>: </a:t>
            </a:r>
            <a:r>
              <a:rPr lang="ko-KR" altLang="en-US" dirty="0" smtClean="0"/>
              <a:t>‘</a:t>
            </a:r>
            <a:r>
              <a:rPr lang="ko-KR" altLang="en-US" dirty="0"/>
              <a:t>솔루션 폴더</a:t>
            </a:r>
            <a:r>
              <a:rPr lang="en-US" altLang="ko-KR" dirty="0"/>
              <a:t>/</a:t>
            </a:r>
            <a:r>
              <a:rPr lang="ko-KR" altLang="en-US" dirty="0"/>
              <a:t>프로젝트 </a:t>
            </a:r>
            <a:r>
              <a:rPr lang="ko-KR" altLang="en-US" dirty="0" err="1"/>
              <a:t>폴더’인</a:t>
            </a:r>
            <a:r>
              <a:rPr lang="ko-KR" altLang="en-US" dirty="0"/>
              <a:t> ‘</a:t>
            </a:r>
            <a:r>
              <a:rPr lang="en-US" altLang="ko-KR" dirty="0"/>
              <a:t>ch02/P01-HelloWrold’</a:t>
            </a:r>
            <a:r>
              <a:rPr lang="ko-KR" altLang="en-US" dirty="0"/>
              <a:t>를 </a:t>
            </a:r>
            <a:r>
              <a:rPr lang="ko-KR" altLang="en-US" dirty="0" smtClean="0"/>
              <a:t>확인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‘</a:t>
            </a:r>
            <a:r>
              <a:rPr lang="ko-KR" altLang="en-US" dirty="0"/>
              <a:t>이름</a:t>
            </a:r>
            <a:r>
              <a:rPr lang="ko-KR" altLang="en-US" dirty="0" smtClean="0"/>
              <a:t>’</a:t>
            </a:r>
            <a:r>
              <a:rPr lang="en-US" altLang="ko-KR" dirty="0" smtClean="0"/>
              <a:t>: </a:t>
            </a:r>
            <a:r>
              <a:rPr lang="ko-KR" altLang="en-US" dirty="0" smtClean="0"/>
              <a:t>소스파일 이름 </a:t>
            </a:r>
            <a:r>
              <a:rPr lang="en-US" altLang="ko-KR" dirty="0" smtClean="0"/>
              <a:t>01hello.c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프로젝트에서 소스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39" y="3754878"/>
            <a:ext cx="3522517" cy="21380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483" y="3381345"/>
            <a:ext cx="3783673" cy="26400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2885" y="6074694"/>
            <a:ext cx="4511000" cy="60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8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솔루션 </a:t>
            </a:r>
            <a:r>
              <a:rPr lang="ko-KR" altLang="en-US" dirty="0"/>
              <a:t>탐색기의 ‘소스파일’ 폴더 하단 </a:t>
            </a:r>
            <a:r>
              <a:rPr lang="ko-KR" altLang="en-US" dirty="0" smtClean="0"/>
              <a:t>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파일 </a:t>
            </a:r>
            <a:r>
              <a:rPr lang="en-US" altLang="ko-KR" dirty="0"/>
              <a:t>01hello.c</a:t>
            </a:r>
            <a:r>
              <a:rPr lang="ko-KR" altLang="en-US" dirty="0"/>
              <a:t>가 </a:t>
            </a:r>
            <a:r>
              <a:rPr lang="ko-KR" altLang="en-US" dirty="0" smtClean="0"/>
              <a:t>표시</a:t>
            </a:r>
            <a:endParaRPr lang="en-US" altLang="ko-KR" dirty="0" smtClean="0"/>
          </a:p>
          <a:p>
            <a:r>
              <a:rPr lang="ko-KR" altLang="en-US" dirty="0" smtClean="0"/>
              <a:t>왼쪽에는 </a:t>
            </a:r>
            <a:r>
              <a:rPr lang="ko-KR" altLang="en-US" dirty="0"/>
              <a:t>소스를 편집할 수 있는 </a:t>
            </a:r>
            <a:r>
              <a:rPr lang="ko-KR" altLang="en-US" dirty="0" smtClean="0"/>
              <a:t>창</a:t>
            </a:r>
            <a:endParaRPr lang="en-US" altLang="ko-KR" dirty="0" smtClean="0"/>
          </a:p>
          <a:p>
            <a:r>
              <a:rPr lang="ko-KR" altLang="en-US" dirty="0" smtClean="0"/>
              <a:t>오른쪽은 솔루션 탐색기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각 </a:t>
            </a:r>
            <a:r>
              <a:rPr lang="ko-KR" altLang="en-US" dirty="0"/>
              <a:t>소스파일을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하단 </a:t>
            </a:r>
            <a:r>
              <a:rPr lang="ko-KR" altLang="en-US" dirty="0"/>
              <a:t>속성 탭에서 선택된 파일의 자세한 </a:t>
            </a:r>
            <a:r>
              <a:rPr lang="ko-KR" altLang="en-US" dirty="0" smtClean="0"/>
              <a:t>정보 표시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텅 빈 소스파일 </a:t>
            </a:r>
            <a:r>
              <a:rPr lang="en-US" altLang="ko-KR" dirty="0"/>
              <a:t>01hello.c, </a:t>
            </a:r>
            <a:r>
              <a:rPr lang="ko-KR" altLang="en-US" dirty="0"/>
              <a:t>생성된 화면 </a:t>
            </a:r>
            <a:r>
              <a:rPr lang="ko-KR" altLang="en-US" dirty="0" smtClean="0"/>
              <a:t>모습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343" y="3128833"/>
            <a:ext cx="5479558" cy="342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00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하나의 솔루션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 이상의 프로젝트를 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프로젝트는 여러 개의 프로그램 소스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하나의</a:t>
            </a:r>
            <a:r>
              <a:rPr lang="ko-KR" altLang="en-US" dirty="0"/>
              <a:t>	</a:t>
            </a:r>
            <a:r>
              <a:rPr lang="en-US" altLang="ko-KR" dirty="0"/>
              <a:t>main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 만을 구성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솔루션과 프로젝트 그리고 프로그램 소스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50" y="2671560"/>
            <a:ext cx="787717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59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문자열 </a:t>
            </a:r>
            <a:r>
              <a:rPr lang="ko-KR" altLang="en-US" dirty="0"/>
              <a:t>“</a:t>
            </a:r>
            <a:r>
              <a:rPr lang="en-US" altLang="ko-KR" dirty="0"/>
              <a:t>hello, world”</a:t>
            </a:r>
            <a:r>
              <a:rPr lang="ko-KR" altLang="en-US" dirty="0"/>
              <a:t>가 콘솔 창에 출력되는 </a:t>
            </a:r>
            <a:r>
              <a:rPr lang="ko-KR" altLang="en-US" dirty="0" smtClean="0"/>
              <a:t>프로그램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printf</a:t>
            </a:r>
            <a:r>
              <a:rPr lang="en-US" altLang="ko-KR" dirty="0" smtClean="0"/>
              <a:t>()</a:t>
            </a:r>
            <a:r>
              <a:rPr lang="ko-KR" altLang="en-US" dirty="0" smtClean="0"/>
              <a:t>의 괄호 사이에 기술된 “</a:t>
            </a:r>
            <a:r>
              <a:rPr lang="en-US" altLang="ko-KR" dirty="0"/>
              <a:t>hello</a:t>
            </a:r>
            <a:r>
              <a:rPr lang="en-US" altLang="ko-KR" dirty="0" smtClean="0"/>
              <a:t>, world</a:t>
            </a:r>
            <a:r>
              <a:rPr lang="en-US" altLang="ko-KR" dirty="0"/>
              <a:t>”</a:t>
            </a:r>
            <a:r>
              <a:rPr lang="ko-KR" altLang="en-US" dirty="0" smtClean="0"/>
              <a:t>가 출력</a:t>
            </a:r>
            <a:endParaRPr lang="ko-KR" altLang="en-US" dirty="0"/>
          </a:p>
          <a:p>
            <a:pPr lvl="2"/>
            <a:r>
              <a:rPr lang="ko-KR" altLang="en-US" dirty="0" smtClean="0"/>
              <a:t>대소문자를 구별</a:t>
            </a:r>
            <a:endParaRPr lang="en-US" altLang="ko-KR" dirty="0" smtClean="0"/>
          </a:p>
          <a:p>
            <a:pPr lvl="3"/>
            <a:r>
              <a:rPr lang="en-US" altLang="ko-KR" dirty="0"/>
              <a:t>include, </a:t>
            </a:r>
            <a:r>
              <a:rPr lang="en-US" altLang="ko-KR" dirty="0" err="1"/>
              <a:t>stdio.h</a:t>
            </a:r>
            <a:r>
              <a:rPr lang="en-US" altLang="ko-KR" dirty="0"/>
              <a:t>, </a:t>
            </a:r>
            <a:r>
              <a:rPr lang="en-US" altLang="ko-KR" dirty="0" err="1"/>
              <a:t>int</a:t>
            </a:r>
            <a:r>
              <a:rPr lang="en-US" altLang="ko-KR" dirty="0"/>
              <a:t>, main, </a:t>
            </a:r>
            <a:r>
              <a:rPr lang="en-US" altLang="ko-KR" dirty="0" err="1"/>
              <a:t>printf</a:t>
            </a:r>
            <a:r>
              <a:rPr lang="en-US" altLang="ko-KR" dirty="0"/>
              <a:t>, return </a:t>
            </a:r>
            <a:endParaRPr lang="ko-KR" altLang="en-US" dirty="0"/>
          </a:p>
          <a:p>
            <a:pPr lvl="2"/>
            <a:r>
              <a:rPr lang="ko-KR" altLang="en-US" dirty="0"/>
              <a:t>특별한 의미의 여러 문자들로 구성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#, &lt;, &gt;, (, ), ;, {, }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첫 예제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64" y="3010476"/>
            <a:ext cx="776287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59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840" y="983404"/>
            <a:ext cx="7414145" cy="513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3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세미콜론 </a:t>
            </a:r>
            <a:r>
              <a:rPr lang="en-US" altLang="ko-KR" dirty="0"/>
              <a:t>;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문장의 </a:t>
            </a:r>
            <a:r>
              <a:rPr lang="ko-KR" altLang="en-US" dirty="0"/>
              <a:t>종료를 </a:t>
            </a:r>
            <a:r>
              <a:rPr lang="ko-KR" altLang="en-US" dirty="0" smtClean="0"/>
              <a:t>표시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콜론 </a:t>
            </a:r>
            <a:r>
              <a:rPr lang="en-US" altLang="ko-KR" dirty="0"/>
              <a:t>:</a:t>
            </a:r>
            <a:r>
              <a:rPr lang="ko-KR" altLang="en-US" dirty="0"/>
              <a:t>으로 잘못 입력하면 컴파일에 문제가 </a:t>
            </a:r>
            <a:r>
              <a:rPr lang="ko-KR" altLang="en-US" dirty="0" smtClean="0"/>
              <a:t>발생</a:t>
            </a:r>
            <a:endParaRPr lang="en-US" altLang="ko-KR" dirty="0" smtClean="0"/>
          </a:p>
          <a:p>
            <a:r>
              <a:rPr lang="ko-KR" altLang="en-US" dirty="0"/>
              <a:t>들여쓰기</a:t>
            </a:r>
            <a:r>
              <a:rPr lang="en-US" altLang="ko-KR" dirty="0"/>
              <a:t>(indentation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IDE</a:t>
            </a:r>
            <a:r>
              <a:rPr lang="ko-KR" altLang="en-US" dirty="0"/>
              <a:t>의 편집기에서 자동으로 맞추어 </a:t>
            </a:r>
            <a:r>
              <a:rPr lang="ko-KR" altLang="en-US" dirty="0" smtClean="0"/>
              <a:t>주며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소스의 </a:t>
            </a:r>
            <a:r>
              <a:rPr lang="ko-KR" altLang="en-US" dirty="0" err="1"/>
              <a:t>가독성</a:t>
            </a:r>
            <a:r>
              <a:rPr lang="en-US" altLang="ko-KR" dirty="0"/>
              <a:t>(readability)</a:t>
            </a:r>
            <a:r>
              <a:rPr lang="ko-KR" altLang="en-US" dirty="0"/>
              <a:t>을 위해 반드시 </a:t>
            </a:r>
            <a:r>
              <a:rPr lang="ko-KR" altLang="en-US" dirty="0" smtClean="0"/>
              <a:t>필요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소스 작성의 주의점과 </a:t>
            </a:r>
            <a:r>
              <a:rPr lang="ko-KR" altLang="en-US" dirty="0" err="1"/>
              <a:t>들여쓰기의</a:t>
            </a:r>
            <a:r>
              <a:rPr lang="ko-KR" altLang="en-US" dirty="0"/>
              <a:t> 이해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144" y="3003777"/>
            <a:ext cx="6642673" cy="364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92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➊ </a:t>
            </a:r>
            <a:r>
              <a:rPr lang="ko-KR" altLang="en-US" dirty="0"/>
              <a:t>작성된 소스에는 문제가 없어야 실행에 </a:t>
            </a:r>
            <a:r>
              <a:rPr lang="ko-KR" altLang="en-US" dirty="0" smtClean="0"/>
              <a:t>성공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➋ </a:t>
            </a:r>
            <a:r>
              <a:rPr lang="en-US" altLang="ko-KR" dirty="0"/>
              <a:t>[</a:t>
            </a:r>
            <a:r>
              <a:rPr lang="ko-KR" altLang="en-US" dirty="0"/>
              <a:t>디버그</a:t>
            </a:r>
            <a:r>
              <a:rPr lang="en-US" altLang="ko-KR" dirty="0"/>
              <a:t>] </a:t>
            </a:r>
            <a:r>
              <a:rPr lang="en-US" altLang="ko-KR" dirty="0" smtClean="0"/>
              <a:t>&gt; </a:t>
            </a:r>
            <a:r>
              <a:rPr lang="en-US" altLang="ko-KR" dirty="0"/>
              <a:t>➌ [</a:t>
            </a:r>
            <a:r>
              <a:rPr lang="ko-KR" altLang="en-US" dirty="0"/>
              <a:t>디버깅하지 않고 시작</a:t>
            </a:r>
            <a:r>
              <a:rPr lang="en-US" altLang="ko-KR" dirty="0"/>
              <a:t>]</a:t>
            </a:r>
            <a:r>
              <a:rPr lang="ko-KR" altLang="en-US" dirty="0"/>
              <a:t>을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➍ </a:t>
            </a:r>
            <a:r>
              <a:rPr lang="ko-KR" altLang="en-US" dirty="0"/>
              <a:t>‘</a:t>
            </a:r>
            <a:r>
              <a:rPr lang="ko-KR" altLang="en-US" dirty="0" err="1"/>
              <a:t>출력’에</a:t>
            </a:r>
            <a:r>
              <a:rPr lang="ko-KR" altLang="en-US" dirty="0"/>
              <a:t> 빌드 과정이 </a:t>
            </a:r>
            <a:r>
              <a:rPr lang="ko-KR" altLang="en-US" dirty="0" smtClean="0"/>
              <a:t>표시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마지막 </a:t>
            </a:r>
            <a:r>
              <a:rPr lang="ko-KR" altLang="en-US" dirty="0"/>
              <a:t>줄에 성공 </a:t>
            </a:r>
            <a:r>
              <a:rPr lang="en-US" altLang="ko-KR" dirty="0"/>
              <a:t>1, </a:t>
            </a:r>
            <a:r>
              <a:rPr lang="ko-KR" altLang="en-US" dirty="0"/>
              <a:t>실패 </a:t>
            </a:r>
            <a:r>
              <a:rPr lang="en-US" altLang="ko-KR" dirty="0"/>
              <a:t>0</a:t>
            </a:r>
            <a:r>
              <a:rPr lang="ko-KR" altLang="en-US" dirty="0"/>
              <a:t>와 같이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➎ </a:t>
            </a:r>
            <a:r>
              <a:rPr lang="ko-KR" altLang="en-US" dirty="0"/>
              <a:t>검정색 바탕의 콘솔 화면이 </a:t>
            </a:r>
            <a:r>
              <a:rPr lang="ko-KR" altLang="en-US" dirty="0" smtClean="0"/>
              <a:t>표시</a:t>
            </a:r>
            <a:endParaRPr lang="en-US" altLang="ko-KR" dirty="0" smtClean="0"/>
          </a:p>
          <a:p>
            <a:r>
              <a:rPr lang="ko-KR" altLang="en-US" dirty="0" smtClean="0"/>
              <a:t>콘솔 프로그램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텍스트 </a:t>
            </a:r>
            <a:r>
              <a:rPr lang="ko-KR" altLang="en-US" dirty="0"/>
              <a:t>기반의 </a:t>
            </a:r>
            <a:r>
              <a:rPr lang="ko-KR" altLang="en-US" dirty="0" smtClean="0"/>
              <a:t>프로그램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마지막 </a:t>
            </a:r>
            <a:r>
              <a:rPr lang="ko-KR" altLang="en-US" dirty="0"/>
              <a:t>줄에 항상 ‘이 </a:t>
            </a:r>
            <a:r>
              <a:rPr lang="ko-KR" altLang="en-US" dirty="0" smtClean="0"/>
              <a:t>창을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닫으려면 </a:t>
            </a:r>
            <a:r>
              <a:rPr lang="ko-KR" altLang="en-US" dirty="0"/>
              <a:t>아무 키나 누르세요</a:t>
            </a:r>
            <a:r>
              <a:rPr lang="ko-KR" altLang="en-US" dirty="0" smtClean="0"/>
              <a:t>’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라는 </a:t>
            </a:r>
            <a:r>
              <a:rPr lang="ko-KR" altLang="en-US" dirty="0"/>
              <a:t>문구가 </a:t>
            </a:r>
            <a:r>
              <a:rPr lang="ko-KR" altLang="en-US" dirty="0" smtClean="0"/>
              <a:t>표시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프로그램 </a:t>
            </a:r>
            <a:r>
              <a:rPr lang="ko-KR" altLang="en-US" dirty="0"/>
              <a:t>내용과 </a:t>
            </a:r>
            <a:r>
              <a:rPr lang="ko-KR" altLang="en-US" dirty="0" smtClean="0"/>
              <a:t>관계없이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항상 </a:t>
            </a:r>
            <a:r>
              <a:rPr lang="ko-KR" altLang="en-US" dirty="0"/>
              <a:t>콘솔 화면의 </a:t>
            </a:r>
            <a:r>
              <a:rPr lang="ko-KR" altLang="en-US" dirty="0" smtClean="0"/>
              <a:t>마지막에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표시되는 문구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실행 </a:t>
            </a:r>
            <a:r>
              <a:rPr lang="en-US" altLang="ko-KR" dirty="0"/>
              <a:t>ctrl  +  F5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078" y="2675105"/>
            <a:ext cx="4783848" cy="394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08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016D7B-2412-4F29-8077-A352A1C088F9}"/>
              </a:ext>
            </a:extLst>
          </p:cNvPr>
          <p:cNvSpPr/>
          <p:nvPr/>
        </p:nvSpPr>
        <p:spPr>
          <a:xfrm>
            <a:off x="0" y="0"/>
            <a:ext cx="9144000" cy="931817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8D23B1-CEA1-4BF9-9964-3D71317A19A3}"/>
              </a:ext>
            </a:extLst>
          </p:cNvPr>
          <p:cNvSpPr txBox="1"/>
          <p:nvPr/>
        </p:nvSpPr>
        <p:spPr>
          <a:xfrm>
            <a:off x="400595" y="230777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단원 목표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9B2ADD-9AB3-4431-9C3A-A20CE3A1DC38}"/>
              </a:ext>
            </a:extLst>
          </p:cNvPr>
          <p:cNvSpPr/>
          <p:nvPr/>
        </p:nvSpPr>
        <p:spPr>
          <a:xfrm>
            <a:off x="130628" y="1306286"/>
            <a:ext cx="8847909" cy="532093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449" y="1517876"/>
            <a:ext cx="3447395" cy="489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0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빌드 </a:t>
            </a:r>
            <a:r>
              <a:rPr lang="ko-KR" altLang="en-US" dirty="0"/>
              <a:t>과정을 직접 </a:t>
            </a:r>
            <a:r>
              <a:rPr lang="ko-KR" altLang="en-US" dirty="0" smtClean="0"/>
              <a:t>수행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비주얼</a:t>
            </a:r>
            <a:r>
              <a:rPr lang="ko-KR" altLang="en-US" dirty="0" smtClean="0"/>
              <a:t> 스튜디오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컴파일과 </a:t>
            </a:r>
            <a:r>
              <a:rPr lang="ko-KR" altLang="en-US" dirty="0"/>
              <a:t>링크 과정을 거쳐 실행 파일을 생성하는 과정을 </a:t>
            </a:r>
            <a:r>
              <a:rPr lang="ko-KR" altLang="en-US" dirty="0" smtClean="0"/>
              <a:t>빌드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메뉴 </a:t>
            </a:r>
            <a:r>
              <a:rPr lang="en-US" altLang="ko-KR" dirty="0"/>
              <a:t>[</a:t>
            </a:r>
            <a:r>
              <a:rPr lang="ko-KR" altLang="en-US" dirty="0"/>
              <a:t>빌드</a:t>
            </a:r>
            <a:r>
              <a:rPr lang="en-US" altLang="ko-KR" dirty="0"/>
              <a:t>] </a:t>
            </a:r>
            <a:r>
              <a:rPr lang="en-US" altLang="ko-KR" dirty="0" smtClean="0"/>
              <a:t>/ </a:t>
            </a:r>
            <a:r>
              <a:rPr lang="en-US" altLang="ko-KR" dirty="0"/>
              <a:t>[P01-HelloWorld </a:t>
            </a:r>
            <a:r>
              <a:rPr lang="ko-KR" altLang="en-US" dirty="0"/>
              <a:t>빌드</a:t>
            </a:r>
            <a:r>
              <a:rPr lang="en-US" altLang="ko-KR" dirty="0"/>
              <a:t>]</a:t>
            </a:r>
            <a:r>
              <a:rPr lang="ko-KR" altLang="en-US" dirty="0"/>
              <a:t>를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화면 </a:t>
            </a:r>
            <a:r>
              <a:rPr lang="ko-KR" altLang="en-US" dirty="0"/>
              <a:t>하단부의 출력 창에 빌드 과정과 그 결과가 </a:t>
            </a:r>
            <a:r>
              <a:rPr lang="ko-KR" altLang="en-US" dirty="0" smtClean="0"/>
              <a:t>표시</a:t>
            </a:r>
            <a:endParaRPr lang="en-US" altLang="ko-KR" dirty="0" smtClean="0"/>
          </a:p>
          <a:p>
            <a:r>
              <a:rPr lang="ko-KR" altLang="en-US" dirty="0" smtClean="0"/>
              <a:t>컴파일과 링크를 구분해 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컴파일만 </a:t>
            </a:r>
            <a:r>
              <a:rPr lang="ko-KR" altLang="en-US" dirty="0"/>
              <a:t>수행</a:t>
            </a:r>
            <a:endParaRPr lang="en-US" altLang="ko-KR" dirty="0"/>
          </a:p>
          <a:p>
            <a:pPr lvl="2"/>
            <a:r>
              <a:rPr lang="ko-KR" altLang="en-US" dirty="0" smtClean="0"/>
              <a:t>메뉴 </a:t>
            </a:r>
            <a:r>
              <a:rPr lang="en-US" altLang="ko-KR" dirty="0"/>
              <a:t>[</a:t>
            </a:r>
            <a:r>
              <a:rPr lang="ko-KR" altLang="en-US" dirty="0"/>
              <a:t>빌드</a:t>
            </a:r>
            <a:r>
              <a:rPr lang="en-US" altLang="ko-KR" dirty="0"/>
              <a:t>]</a:t>
            </a:r>
            <a:r>
              <a:rPr lang="ko-KR" altLang="en-US" dirty="0"/>
              <a:t>의 </a:t>
            </a:r>
            <a:r>
              <a:rPr lang="ko-KR" altLang="en-US" dirty="0" smtClean="0"/>
              <a:t>마지막 </a:t>
            </a:r>
            <a:r>
              <a:rPr lang="ko-KR" altLang="en-US" dirty="0"/>
              <a:t>메뉴 </a:t>
            </a:r>
            <a:r>
              <a:rPr lang="en-US" altLang="ko-KR" dirty="0"/>
              <a:t>[</a:t>
            </a:r>
            <a:r>
              <a:rPr lang="ko-KR" altLang="en-US" dirty="0"/>
              <a:t>컴파일</a:t>
            </a:r>
            <a:r>
              <a:rPr lang="en-US" altLang="ko-KR" dirty="0"/>
              <a:t>(M) </a:t>
            </a:r>
            <a:r>
              <a:rPr lang="en-US" altLang="ko-KR" dirty="0" smtClean="0"/>
              <a:t>ctrl + F7</a:t>
            </a:r>
            <a:r>
              <a:rPr lang="en-US" altLang="ko-KR" dirty="0"/>
              <a:t>]</a:t>
            </a:r>
            <a:r>
              <a:rPr lang="ko-KR" altLang="en-US" dirty="0"/>
              <a:t>을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링크만 </a:t>
            </a:r>
            <a:r>
              <a:rPr lang="ko-KR" altLang="en-US" dirty="0"/>
              <a:t>구분하여 실행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컴파일 </a:t>
            </a:r>
            <a:r>
              <a:rPr lang="ko-KR" altLang="en-US" dirty="0"/>
              <a:t>후 메뉴 </a:t>
            </a:r>
            <a:r>
              <a:rPr lang="en-US" altLang="ko-KR" dirty="0"/>
              <a:t>[</a:t>
            </a:r>
            <a:r>
              <a:rPr lang="ko-KR" altLang="en-US" dirty="0"/>
              <a:t>빌드</a:t>
            </a:r>
            <a:r>
              <a:rPr lang="en-US" altLang="ko-KR" dirty="0"/>
              <a:t>] </a:t>
            </a:r>
            <a:r>
              <a:rPr lang="en-US" altLang="ko-KR" dirty="0" smtClean="0"/>
              <a:t>/ </a:t>
            </a:r>
            <a:r>
              <a:rPr lang="en-US" altLang="ko-KR" dirty="0"/>
              <a:t>[</a:t>
            </a:r>
            <a:r>
              <a:rPr lang="ko-KR" altLang="en-US" dirty="0"/>
              <a:t>프로젝트만</a:t>
            </a:r>
            <a:r>
              <a:rPr lang="en-US" altLang="ko-KR" dirty="0"/>
              <a:t>] </a:t>
            </a:r>
            <a:r>
              <a:rPr lang="en-US" altLang="ko-KR" dirty="0" smtClean="0"/>
              <a:t>/ </a:t>
            </a:r>
            <a:r>
              <a:rPr lang="en-US" altLang="ko-KR" dirty="0"/>
              <a:t>[P01-HelloWorld</a:t>
            </a:r>
            <a:r>
              <a:rPr lang="ko-KR" altLang="en-US" dirty="0"/>
              <a:t>만 링크</a:t>
            </a:r>
            <a:r>
              <a:rPr lang="en-US" altLang="ko-KR" dirty="0"/>
              <a:t>]</a:t>
            </a:r>
            <a:r>
              <a:rPr lang="ko-KR" altLang="en-US" dirty="0"/>
              <a:t>를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lvl="2"/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컴파일과 링크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443" y="4068295"/>
            <a:ext cx="5437762" cy="263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989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 smtClean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비주얼</a:t>
            </a:r>
            <a:r>
              <a:rPr lang="ko-KR" altLang="en-US" dirty="0"/>
              <a:t> 스튜디오 생성 파일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204" y="3136440"/>
            <a:ext cx="5372931" cy="35490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279" y="879511"/>
            <a:ext cx="4886068" cy="216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038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프로젝트를 마치려면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메뉴 </a:t>
            </a:r>
            <a:r>
              <a:rPr lang="en-US" altLang="ko-KR" dirty="0"/>
              <a:t>[</a:t>
            </a:r>
            <a:r>
              <a:rPr lang="ko-KR" altLang="en-US" dirty="0"/>
              <a:t>파일</a:t>
            </a:r>
            <a:r>
              <a:rPr lang="en-US" altLang="ko-KR" dirty="0"/>
              <a:t>]  </a:t>
            </a:r>
            <a:r>
              <a:rPr lang="en-US" altLang="ko-KR" dirty="0" smtClean="0"/>
              <a:t>/  </a:t>
            </a:r>
            <a:r>
              <a:rPr lang="en-US" altLang="ko-KR" dirty="0"/>
              <a:t>[</a:t>
            </a:r>
            <a:r>
              <a:rPr lang="ko-KR" altLang="en-US" dirty="0"/>
              <a:t>모두 저장</a:t>
            </a:r>
            <a:r>
              <a:rPr lang="en-US" altLang="ko-KR" dirty="0" smtClean="0"/>
              <a:t>] </a:t>
            </a:r>
            <a:r>
              <a:rPr lang="ko-KR" altLang="en-US" dirty="0" smtClean="0"/>
              <a:t>을 </a:t>
            </a:r>
            <a:r>
              <a:rPr lang="ko-KR" altLang="en-US" dirty="0"/>
              <a:t>누른 후 </a:t>
            </a:r>
            <a:r>
              <a:rPr lang="en-US" altLang="ko-KR" dirty="0"/>
              <a:t>[</a:t>
            </a:r>
            <a:r>
              <a:rPr lang="ko-KR" altLang="en-US" dirty="0"/>
              <a:t>파일</a:t>
            </a:r>
            <a:r>
              <a:rPr lang="en-US" altLang="ko-KR" dirty="0"/>
              <a:t>]  </a:t>
            </a:r>
            <a:r>
              <a:rPr lang="en-US" altLang="ko-KR" dirty="0" smtClean="0"/>
              <a:t>/  </a:t>
            </a:r>
            <a:r>
              <a:rPr lang="en-US" altLang="ko-KR" dirty="0"/>
              <a:t>[</a:t>
            </a:r>
            <a:r>
              <a:rPr lang="ko-KR" altLang="en-US" dirty="0"/>
              <a:t>끝내기</a:t>
            </a:r>
            <a:r>
              <a:rPr lang="en-US" altLang="ko-KR" dirty="0"/>
              <a:t>]</a:t>
            </a:r>
            <a:r>
              <a:rPr lang="ko-KR" altLang="en-US" dirty="0"/>
              <a:t>를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‘</a:t>
            </a:r>
            <a:r>
              <a:rPr lang="ko-KR" altLang="en-US" dirty="0"/>
              <a:t>모두 </a:t>
            </a:r>
            <a:r>
              <a:rPr lang="ko-KR" altLang="en-US" dirty="0" err="1"/>
              <a:t>저장’은</a:t>
            </a:r>
            <a:r>
              <a:rPr lang="ko-KR" altLang="en-US" dirty="0"/>
              <a:t> 아이콘 </a:t>
            </a:r>
            <a:r>
              <a:rPr lang="ko-KR" altLang="en-US" dirty="0" smtClean="0"/>
              <a:t>메뉴도 가능</a:t>
            </a:r>
            <a:endParaRPr lang="en-US" altLang="ko-KR" dirty="0"/>
          </a:p>
          <a:p>
            <a:r>
              <a:rPr lang="ko-KR" altLang="en-US" dirty="0" smtClean="0"/>
              <a:t>다시 열기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/>
              <a:t>최근 파일 열기</a:t>
            </a:r>
            <a:r>
              <a:rPr lang="en-US" altLang="ko-KR" dirty="0"/>
              <a:t>] </a:t>
            </a:r>
            <a:r>
              <a:rPr lang="ko-KR" altLang="en-US" dirty="0"/>
              <a:t>목록에 표시되는 기존의 파일을 열 수 </a:t>
            </a:r>
            <a:r>
              <a:rPr lang="ko-KR" altLang="en-US" dirty="0" smtClean="0"/>
              <a:t>있으며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/>
              <a:t>시작</a:t>
            </a:r>
            <a:r>
              <a:rPr lang="en-US" altLang="ko-KR" dirty="0"/>
              <a:t>] </a:t>
            </a:r>
            <a:r>
              <a:rPr lang="ko-KR" altLang="en-US" dirty="0"/>
              <a:t>표시되는 </a:t>
            </a:r>
            <a:r>
              <a:rPr lang="en-US" altLang="ko-KR" dirty="0"/>
              <a:t>[</a:t>
            </a:r>
            <a:r>
              <a:rPr lang="ko-KR" altLang="en-US" dirty="0"/>
              <a:t>프로젝트 또는 솔루션 열기</a:t>
            </a:r>
            <a:r>
              <a:rPr lang="en-US" altLang="ko-KR" dirty="0"/>
              <a:t>]</a:t>
            </a:r>
            <a:r>
              <a:rPr lang="ko-KR" altLang="en-US" dirty="0"/>
              <a:t>나 </a:t>
            </a:r>
            <a:r>
              <a:rPr lang="en-US" altLang="ko-KR" dirty="0"/>
              <a:t>[</a:t>
            </a:r>
            <a:r>
              <a:rPr lang="ko-KR" altLang="en-US" dirty="0"/>
              <a:t>새 프로젝트 만 들기</a:t>
            </a:r>
            <a:r>
              <a:rPr lang="en-US" altLang="ko-KR" dirty="0"/>
              <a:t>]</a:t>
            </a:r>
            <a:r>
              <a:rPr lang="ko-KR" altLang="en-US" dirty="0"/>
              <a:t>를 </a:t>
            </a:r>
            <a:r>
              <a:rPr lang="ko-KR" altLang="en-US" dirty="0" smtClean="0"/>
              <a:t>선택</a:t>
            </a:r>
            <a:endParaRPr lang="en-US" altLang="ko-KR" dirty="0" smtClean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솔루션 저장과 생성된 솔루션</a:t>
            </a:r>
            <a:r>
              <a:rPr lang="en-US" altLang="ko-KR" dirty="0"/>
              <a:t>, </a:t>
            </a:r>
            <a:r>
              <a:rPr lang="ko-KR" altLang="en-US" dirty="0"/>
              <a:t>프로젝트 열기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583" y="3024186"/>
            <a:ext cx="478155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74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‘</a:t>
            </a:r>
            <a:r>
              <a:rPr lang="en-US" altLang="ko-KR" dirty="0"/>
              <a:t>P02-PutString</a:t>
            </a:r>
            <a:r>
              <a:rPr lang="en-US" altLang="ko-KR" dirty="0" smtClean="0"/>
              <a:t>’</a:t>
            </a:r>
          </a:p>
          <a:p>
            <a:r>
              <a:rPr lang="ko-KR" altLang="en-US" dirty="0" smtClean="0"/>
              <a:t>소스파일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02put.c</a:t>
            </a:r>
            <a:r>
              <a:rPr lang="ko-KR" altLang="en-US" dirty="0"/>
              <a:t>로 편집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솔루션 </a:t>
            </a:r>
            <a:r>
              <a:rPr lang="en-US" altLang="ko-KR" dirty="0"/>
              <a:t>ch01</a:t>
            </a:r>
            <a:r>
              <a:rPr lang="ko-KR" altLang="en-US" dirty="0"/>
              <a:t>에 두 번째 프로젝트 추가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687" y="1479040"/>
            <a:ext cx="4936376" cy="498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834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소스파일 </a:t>
            </a:r>
            <a:r>
              <a:rPr lang="en-US" altLang="ko-KR" dirty="0"/>
              <a:t>02put.c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문자열 </a:t>
            </a:r>
            <a:r>
              <a:rPr lang="ko-KR" altLang="en-US" dirty="0"/>
              <a:t>“</a:t>
            </a:r>
            <a:r>
              <a:rPr lang="en-US" altLang="ko-KR" dirty="0"/>
              <a:t>hello, world”</a:t>
            </a:r>
            <a:r>
              <a:rPr lang="ko-KR" altLang="en-US" dirty="0"/>
              <a:t>와 “</a:t>
            </a:r>
            <a:r>
              <a:rPr lang="en-US" altLang="ko-KR" dirty="0"/>
              <a:t>C </a:t>
            </a:r>
            <a:r>
              <a:rPr lang="ko-KR" altLang="en-US" dirty="0"/>
              <a:t>언어</a:t>
            </a:r>
            <a:r>
              <a:rPr lang="en-US" altLang="ko-KR" dirty="0"/>
              <a:t>, </a:t>
            </a:r>
            <a:r>
              <a:rPr lang="ko-KR" altLang="en-US" dirty="0"/>
              <a:t>재미있다</a:t>
            </a:r>
            <a:r>
              <a:rPr lang="en-US" altLang="ko-KR" dirty="0"/>
              <a:t>!”</a:t>
            </a:r>
            <a:r>
              <a:rPr lang="ko-KR" altLang="en-US" dirty="0"/>
              <a:t>를 콘솔의 두 줄에 출력하는 </a:t>
            </a:r>
            <a:r>
              <a:rPr lang="ko-KR" altLang="en-US" dirty="0" smtClean="0"/>
              <a:t>프로그램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puts</a:t>
            </a:r>
            <a:r>
              <a:rPr lang="en-US" altLang="ko-KR" dirty="0"/>
              <a:t>(‘’</a:t>
            </a:r>
            <a:r>
              <a:rPr lang="ko-KR" altLang="en-US" dirty="0"/>
              <a:t>문자열”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문자열을 </a:t>
            </a:r>
            <a:r>
              <a:rPr lang="ko-KR" altLang="en-US" dirty="0"/>
              <a:t>출력</a:t>
            </a:r>
            <a:r>
              <a:rPr lang="en-US" altLang="ko-KR" dirty="0"/>
              <a:t>(put string)</a:t>
            </a:r>
            <a:r>
              <a:rPr lang="ko-KR" altLang="en-US" dirty="0"/>
              <a:t>하는 </a:t>
            </a:r>
            <a:r>
              <a:rPr lang="ko-KR" altLang="en-US" dirty="0" smtClean="0"/>
              <a:t>기능</a:t>
            </a:r>
            <a:endParaRPr lang="en-US" altLang="ko-KR" dirty="0" smtClean="0"/>
          </a:p>
          <a:p>
            <a:pPr lvl="1"/>
            <a:r>
              <a:rPr lang="en-US" altLang="ko-KR" dirty="0"/>
              <a:t>\</a:t>
            </a:r>
            <a:r>
              <a:rPr lang="en-US" altLang="ko-KR" dirty="0" smtClean="0"/>
              <a:t>n</a:t>
            </a:r>
          </a:p>
          <a:p>
            <a:pPr lvl="2"/>
            <a:r>
              <a:rPr lang="ko-KR" altLang="en-US" dirty="0" smtClean="0"/>
              <a:t>다음 </a:t>
            </a:r>
            <a:r>
              <a:rPr lang="ko-KR" altLang="en-US" dirty="0"/>
              <a:t>줄</a:t>
            </a:r>
            <a:r>
              <a:rPr lang="en-US" altLang="ko-KR" dirty="0"/>
              <a:t>(new line)</a:t>
            </a:r>
            <a:r>
              <a:rPr lang="ko-KR" altLang="en-US" dirty="0"/>
              <a:t>로 </a:t>
            </a:r>
            <a:r>
              <a:rPr lang="ko-KR" altLang="en-US" dirty="0" smtClean="0"/>
              <a:t>이동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P02-PutString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422" y="3005829"/>
            <a:ext cx="6579594" cy="349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700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메뉴 </a:t>
            </a:r>
            <a:r>
              <a:rPr lang="en-US" altLang="ko-KR" dirty="0"/>
              <a:t>[</a:t>
            </a:r>
            <a:r>
              <a:rPr lang="ko-KR" altLang="en-US" dirty="0"/>
              <a:t>프로젝트</a:t>
            </a:r>
            <a:r>
              <a:rPr lang="en-US" altLang="ko-KR" dirty="0"/>
              <a:t>] </a:t>
            </a:r>
            <a:r>
              <a:rPr lang="en-US" altLang="ko-KR" dirty="0" smtClean="0"/>
              <a:t>/ </a:t>
            </a:r>
            <a:r>
              <a:rPr lang="en-US" altLang="ko-KR" dirty="0"/>
              <a:t>[</a:t>
            </a:r>
            <a:r>
              <a:rPr lang="ko-KR" altLang="en-US" dirty="0"/>
              <a:t>시작 프로젝트로 설정</a:t>
            </a:r>
            <a:r>
              <a:rPr lang="en-US" altLang="ko-KR" dirty="0"/>
              <a:t>]</a:t>
            </a:r>
            <a:r>
              <a:rPr lang="ko-KR" altLang="en-US" dirty="0"/>
              <a:t>을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또는 솔루션 탐색기에서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프로젝트 </a:t>
            </a:r>
            <a:r>
              <a:rPr lang="en-US" altLang="ko-KR" dirty="0" smtClean="0"/>
              <a:t>P01-PutString</a:t>
            </a:r>
            <a:r>
              <a:rPr lang="ko-KR" altLang="en-US" dirty="0" smtClean="0"/>
              <a:t>의 우측 </a:t>
            </a:r>
            <a:r>
              <a:rPr lang="ko-KR" altLang="en-US" dirty="0"/>
              <a:t>버튼 </a:t>
            </a:r>
            <a:r>
              <a:rPr lang="ko-KR" altLang="en-US" dirty="0" smtClean="0"/>
              <a:t>메뉴</a:t>
            </a:r>
            <a:r>
              <a:rPr lang="en-US" altLang="ko-KR" dirty="0" smtClean="0"/>
              <a:t>, [</a:t>
            </a:r>
            <a:r>
              <a:rPr lang="ko-KR" altLang="en-US" dirty="0"/>
              <a:t>시작 프로젝트로 설정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여러 </a:t>
            </a:r>
            <a:r>
              <a:rPr lang="ko-KR" altLang="en-US" dirty="0"/>
              <a:t>프로젝트 중 시작 프로젝트로 설정한 후 실행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961" y="2296840"/>
            <a:ext cx="581025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221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함수 </a:t>
            </a:r>
            <a:r>
              <a:rPr lang="en-US" altLang="ko-KR" dirty="0"/>
              <a:t>puts()</a:t>
            </a:r>
            <a:r>
              <a:rPr lang="ko-KR" altLang="en-US" dirty="0"/>
              <a:t>와 </a:t>
            </a:r>
            <a:r>
              <a:rPr lang="en-US" altLang="ko-KR" dirty="0" err="1"/>
              <a:t>printf</a:t>
            </a:r>
            <a:r>
              <a:rPr lang="en-US" altLang="ko-KR" dirty="0"/>
              <a:t>()</a:t>
            </a:r>
            <a:r>
              <a:rPr lang="ko-KR" altLang="en-US" dirty="0"/>
              <a:t>를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첫 </a:t>
            </a:r>
            <a:r>
              <a:rPr lang="ko-KR" altLang="en-US" dirty="0"/>
              <a:t>줄에 </a:t>
            </a:r>
            <a:r>
              <a:rPr lang="en-US" altLang="ko-KR" dirty="0"/>
              <a:t>#include  &lt;</a:t>
            </a:r>
            <a:r>
              <a:rPr lang="en-US" altLang="ko-KR" dirty="0" err="1"/>
              <a:t>stdio.h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삽입</a:t>
            </a:r>
            <a:endParaRPr lang="en-US" altLang="ko-KR" dirty="0" smtClean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헤더 파일 개요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787" y="1852612"/>
            <a:ext cx="644842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374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</a:t>
            </a:r>
            <a:r>
              <a:rPr lang="ko-KR" altLang="en-US" dirty="0"/>
              <a:t>프로그램에서 </a:t>
            </a:r>
            <a:r>
              <a:rPr lang="en-US" altLang="ko-KR" dirty="0"/>
              <a:t>main()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자동차에 </a:t>
            </a:r>
            <a:r>
              <a:rPr lang="ko-KR" altLang="en-US" dirty="0"/>
              <a:t>시동을 켜는 열쇠와 같은 </a:t>
            </a:r>
            <a:r>
              <a:rPr lang="ko-KR" altLang="en-US" dirty="0" smtClean="0"/>
              <a:t>역할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 실행 시 가장 먼저 호출되는 특별한 함수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 Runtime Startup function</a:t>
            </a:r>
          </a:p>
          <a:p>
            <a:r>
              <a:rPr lang="ko-KR" altLang="en-US" dirty="0" smtClean="0"/>
              <a:t>함수의 형태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함수 </a:t>
            </a:r>
            <a:r>
              <a:rPr lang="ko-KR" altLang="en-US" dirty="0"/>
              <a:t>머리 </a:t>
            </a:r>
            <a:r>
              <a:rPr lang="en-US" altLang="ko-KR" dirty="0"/>
              <a:t>(function header</a:t>
            </a:r>
            <a:r>
              <a:rPr lang="en-US" altLang="ko-KR" dirty="0" smtClean="0"/>
              <a:t>), </a:t>
            </a:r>
            <a:br>
              <a:rPr lang="en-US" altLang="ko-KR" dirty="0" smtClean="0"/>
            </a:br>
            <a:r>
              <a:rPr lang="ko-KR" altLang="en-US" dirty="0" smtClean="0"/>
              <a:t>함수 </a:t>
            </a:r>
            <a:r>
              <a:rPr lang="ko-KR" altLang="en-US" dirty="0"/>
              <a:t>몸체</a:t>
            </a:r>
            <a:r>
              <a:rPr lang="en-US" altLang="ko-KR" dirty="0"/>
              <a:t>(function body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‘사용자 정의 함수</a:t>
            </a:r>
            <a:r>
              <a:rPr lang="en-US" altLang="ko-KR" dirty="0"/>
              <a:t>(user </a:t>
            </a:r>
            <a:r>
              <a:rPr lang="en-US" altLang="ko-KR" dirty="0" smtClean="0"/>
              <a:t>defined</a:t>
            </a:r>
            <a:br>
              <a:rPr lang="en-US" altLang="ko-KR" dirty="0" smtClean="0"/>
            </a:br>
            <a:r>
              <a:rPr lang="en-US" altLang="ko-KR" dirty="0" smtClean="0"/>
              <a:t>function)’</a:t>
            </a:r>
          </a:p>
          <a:p>
            <a:pPr lvl="2"/>
            <a:r>
              <a:rPr lang="ko-KR" altLang="en-US" dirty="0" smtClean="0"/>
              <a:t>프로그래머가 </a:t>
            </a:r>
            <a:r>
              <a:rPr lang="ko-KR" altLang="en-US" dirty="0"/>
              <a:t>직접 만드는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‘</a:t>
            </a:r>
            <a:r>
              <a:rPr lang="ko-KR" altLang="en-US" dirty="0"/>
              <a:t>라이브러리 함수</a:t>
            </a:r>
            <a:r>
              <a:rPr lang="en-US" altLang="ko-KR" dirty="0"/>
              <a:t>(library function)’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시스템이 </a:t>
            </a:r>
            <a:r>
              <a:rPr lang="ko-KR" altLang="en-US" dirty="0"/>
              <a:t>미리 만들어 놓은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2"/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158" y="2149670"/>
            <a:ext cx="4636243" cy="18575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799" y="4697750"/>
            <a:ext cx="421957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148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구문 </a:t>
            </a:r>
            <a:r>
              <a:rPr lang="ko-KR" altLang="en-US" dirty="0"/>
              <a:t>오류가 발생하도록 의도적으로 소스에 </a:t>
            </a:r>
            <a:r>
              <a:rPr lang="ko-KR" altLang="en-US" dirty="0" smtClean="0"/>
              <a:t>오류가 존재</a:t>
            </a:r>
            <a:endParaRPr lang="en-US" altLang="ko-KR" dirty="0"/>
          </a:p>
          <a:p>
            <a:pPr lvl="1"/>
            <a:r>
              <a:rPr lang="ko-KR" altLang="en-US" dirty="0" smtClean="0"/>
              <a:t>솔루션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기존 솔루션 ‘</a:t>
            </a:r>
            <a:r>
              <a:rPr lang="en-US" altLang="ko-KR" dirty="0"/>
              <a:t>ch02</a:t>
            </a:r>
            <a:r>
              <a:rPr lang="en-US" altLang="ko-KR" dirty="0" smtClean="0"/>
              <a:t>’</a:t>
            </a:r>
          </a:p>
          <a:p>
            <a:pPr lvl="1"/>
            <a:r>
              <a:rPr lang="ko-KR" altLang="en-US" dirty="0" smtClean="0"/>
              <a:t>프로젝트</a:t>
            </a:r>
            <a:r>
              <a:rPr lang="en-US" altLang="ko-KR" dirty="0" smtClean="0"/>
              <a:t>: ‘</a:t>
            </a:r>
            <a:r>
              <a:rPr lang="en-US" altLang="ko-KR" dirty="0"/>
              <a:t>P03-Debugging</a:t>
            </a:r>
            <a:r>
              <a:rPr lang="en-US" altLang="ko-KR" dirty="0" smtClean="0"/>
              <a:t>’</a:t>
            </a:r>
          </a:p>
          <a:p>
            <a:pPr lvl="1"/>
            <a:r>
              <a:rPr lang="ko-KR" altLang="en-US" dirty="0" smtClean="0"/>
              <a:t>소스파일</a:t>
            </a:r>
            <a:r>
              <a:rPr lang="en-US" altLang="ko-KR" dirty="0" smtClean="0"/>
              <a:t>: 03debug.c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‘</a:t>
            </a:r>
            <a:r>
              <a:rPr lang="en-US" altLang="ko-KR" dirty="0"/>
              <a:t>P03-Debugging’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804" y="2382603"/>
            <a:ext cx="5517530" cy="428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238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오류 </a:t>
            </a:r>
            <a:r>
              <a:rPr lang="ko-KR" altLang="en-US" dirty="0" smtClean="0"/>
              <a:t>내용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오류발생 </a:t>
            </a:r>
            <a:r>
              <a:rPr lang="ko-KR" altLang="en-US" dirty="0"/>
              <a:t>파일의 경로를 포함한 </a:t>
            </a:r>
            <a:r>
              <a:rPr lang="ko-KR" altLang="en-US" dirty="0" err="1"/>
              <a:t>전체이름</a:t>
            </a:r>
            <a:r>
              <a:rPr lang="en-US" altLang="ko-KR" dirty="0"/>
              <a:t>, </a:t>
            </a:r>
            <a:r>
              <a:rPr lang="ko-KR" altLang="en-US" dirty="0"/>
              <a:t>추정되는 </a:t>
            </a:r>
            <a:r>
              <a:rPr lang="ko-KR" altLang="en-US" dirty="0" smtClean="0"/>
              <a:t>오류발생 </a:t>
            </a:r>
            <a:r>
              <a:rPr lang="ko-KR" altLang="en-US" dirty="0"/>
              <a:t>줄과 열 </a:t>
            </a:r>
            <a:r>
              <a:rPr lang="ko-KR" altLang="en-US" dirty="0" smtClean="0"/>
              <a:t>번호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ko-KR" altLang="en-US" dirty="0" smtClean="0"/>
              <a:t>오류 </a:t>
            </a:r>
            <a:r>
              <a:rPr lang="ko-KR" altLang="en-US" dirty="0"/>
              <a:t>코드 번호</a:t>
            </a:r>
            <a:r>
              <a:rPr lang="en-US" altLang="ko-KR" dirty="0"/>
              <a:t>, </a:t>
            </a:r>
            <a:r>
              <a:rPr lang="ko-KR" altLang="en-US" dirty="0"/>
              <a:t>오류 원인 메시지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 </a:t>
            </a:r>
            <a:r>
              <a:rPr lang="en-US" altLang="ko-KR" dirty="0"/>
              <a:t>4</a:t>
            </a:r>
            <a:r>
              <a:rPr lang="ko-KR" altLang="en-US" dirty="0"/>
              <a:t>개의 요소가 </a:t>
            </a:r>
            <a:r>
              <a:rPr lang="en-US" altLang="ko-KR" dirty="0"/>
              <a:t>3</a:t>
            </a:r>
            <a:r>
              <a:rPr lang="ko-KR" altLang="en-US" dirty="0"/>
              <a:t>개의 콜론</a:t>
            </a:r>
            <a:r>
              <a:rPr lang="en-US" altLang="ko-KR" dirty="0"/>
              <a:t>(:)</a:t>
            </a:r>
            <a:r>
              <a:rPr lang="ko-KR" altLang="en-US" dirty="0"/>
              <a:t>으로 구분되어 </a:t>
            </a:r>
            <a:r>
              <a:rPr lang="ko-KR" altLang="en-US" dirty="0" smtClean="0"/>
              <a:t>표시</a:t>
            </a:r>
            <a:endParaRPr lang="en-US" altLang="ko-KR" dirty="0"/>
          </a:p>
          <a:p>
            <a:pPr lvl="3"/>
            <a:r>
              <a:rPr lang="ko-KR" altLang="en-US" dirty="0" smtClean="0"/>
              <a:t>오류가 발생한 파일이름</a:t>
            </a:r>
            <a:r>
              <a:rPr lang="en-US" altLang="ko-KR" dirty="0"/>
              <a:t>(</a:t>
            </a:r>
            <a:r>
              <a:rPr lang="ko-KR" altLang="en-US" dirty="0" err="1"/>
              <a:t>전체경로</a:t>
            </a:r>
            <a:r>
              <a:rPr lang="en-US" altLang="ko-KR" dirty="0" smtClean="0"/>
              <a:t>): D</a:t>
            </a:r>
            <a:r>
              <a:rPr lang="en-US" altLang="ko-KR" dirty="0"/>
              <a:t>:\</a:t>
            </a:r>
            <a:r>
              <a:rPr lang="en-US" altLang="ko-KR" dirty="0" smtClean="0"/>
              <a:t>C Code\ch02\P03-Debugging\03debug.c </a:t>
            </a:r>
          </a:p>
          <a:p>
            <a:pPr lvl="3"/>
            <a:r>
              <a:rPr lang="ko-KR" altLang="en-US" dirty="0" smtClean="0"/>
              <a:t>추정되는 오류발생 줄 번호와 열</a:t>
            </a:r>
            <a:r>
              <a:rPr lang="en-US" altLang="ko-KR" dirty="0"/>
              <a:t>(column</a:t>
            </a:r>
            <a:r>
              <a:rPr lang="en-US" altLang="ko-KR" dirty="0" smtClean="0"/>
              <a:t>) </a:t>
            </a:r>
            <a:r>
              <a:rPr lang="ko-KR" altLang="en-US" dirty="0" smtClean="0"/>
              <a:t>번호</a:t>
            </a:r>
            <a:r>
              <a:rPr lang="en-US" altLang="ko-KR" dirty="0" smtClean="0"/>
              <a:t>: (</a:t>
            </a:r>
            <a:r>
              <a:rPr lang="en-US" altLang="ko-KR" dirty="0"/>
              <a:t>6,2)</a:t>
            </a:r>
          </a:p>
          <a:p>
            <a:pPr lvl="3"/>
            <a:r>
              <a:rPr lang="ko-KR" altLang="en-US" dirty="0" smtClean="0"/>
              <a:t>오류 코드 번호</a:t>
            </a:r>
            <a:r>
              <a:rPr lang="en-US" altLang="ko-KR" dirty="0" smtClean="0"/>
              <a:t>: error C2146</a:t>
            </a:r>
            <a:endParaRPr lang="en-US" altLang="ko-KR" dirty="0"/>
          </a:p>
          <a:p>
            <a:pPr lvl="3"/>
            <a:r>
              <a:rPr lang="ko-KR" altLang="en-US" dirty="0" smtClean="0"/>
              <a:t>오류 원인 메시지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구문 오류</a:t>
            </a:r>
            <a:r>
              <a:rPr lang="en-US" altLang="ko-KR" dirty="0" smtClean="0"/>
              <a:t>: ‘;’</a:t>
            </a:r>
            <a:r>
              <a:rPr lang="ko-KR" altLang="en-US" dirty="0"/>
              <a:t>이</a:t>
            </a:r>
            <a:r>
              <a:rPr lang="en-US" altLang="ko-KR" dirty="0"/>
              <a:t>(</a:t>
            </a:r>
            <a:r>
              <a:rPr lang="ko-KR" altLang="en-US" dirty="0"/>
              <a:t>가</a:t>
            </a:r>
            <a:r>
              <a:rPr lang="en-US" altLang="ko-KR" dirty="0" smtClean="0"/>
              <a:t>) ‘</a:t>
            </a:r>
            <a:r>
              <a:rPr lang="en-US" altLang="ko-KR" dirty="0" err="1"/>
              <a:t>printf</a:t>
            </a:r>
            <a:r>
              <a:rPr lang="en-US" altLang="ko-KR" dirty="0" smtClean="0"/>
              <a:t>’ </a:t>
            </a:r>
            <a:r>
              <a:rPr lang="ko-KR" altLang="en-US" dirty="0" err="1" smtClean="0"/>
              <a:t>식별자</a:t>
            </a:r>
            <a:r>
              <a:rPr lang="ko-KR" altLang="en-US" dirty="0" smtClean="0"/>
              <a:t> 앞에 없습니다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구문 오류 메시지의 이해와 소스 수정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010" y="3368709"/>
            <a:ext cx="6663954" cy="14215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427" y="4957346"/>
            <a:ext cx="551497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10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프로그램 구현 과정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5399"/>
            <a:ext cx="8603852" cy="5151503"/>
          </a:xfrm>
        </p:spPr>
        <p:txBody>
          <a:bodyPr/>
          <a:lstStyle/>
          <a:p>
            <a:r>
              <a:rPr lang="en-US" altLang="ko-KR" dirty="0" smtClean="0"/>
              <a:t>SW </a:t>
            </a:r>
            <a:r>
              <a:rPr lang="ko-KR" altLang="en-US" dirty="0" smtClean="0"/>
              <a:t>개발 </a:t>
            </a:r>
            <a:r>
              <a:rPr lang="en-US" altLang="ko-KR" dirty="0" smtClean="0"/>
              <a:t>5</a:t>
            </a:r>
            <a:r>
              <a:rPr lang="ko-KR" altLang="en-US" dirty="0" smtClean="0"/>
              <a:t>단계</a:t>
            </a:r>
            <a:endParaRPr lang="en-US" altLang="ko-KR" dirty="0" smtClean="0"/>
          </a:p>
          <a:p>
            <a:pPr lvl="1"/>
            <a:r>
              <a:rPr lang="ko-KR" altLang="en-US" dirty="0"/>
              <a:t>요구 분석</a:t>
            </a:r>
            <a:r>
              <a:rPr lang="en-US" altLang="ko-KR" dirty="0"/>
              <a:t>, </a:t>
            </a:r>
            <a:r>
              <a:rPr lang="ko-KR" altLang="en-US" dirty="0"/>
              <a:t>설계</a:t>
            </a:r>
            <a:r>
              <a:rPr lang="en-US" altLang="ko-KR" dirty="0"/>
              <a:t>, </a:t>
            </a:r>
            <a:r>
              <a:rPr lang="ko-KR" altLang="en-US" dirty="0"/>
              <a:t>구현</a:t>
            </a:r>
            <a:r>
              <a:rPr lang="en-US" altLang="ko-KR" dirty="0"/>
              <a:t>, </a:t>
            </a:r>
            <a:r>
              <a:rPr lang="ko-KR" altLang="en-US" dirty="0"/>
              <a:t>검증</a:t>
            </a:r>
            <a:r>
              <a:rPr lang="en-US" altLang="ko-KR" dirty="0"/>
              <a:t>, </a:t>
            </a:r>
            <a:r>
              <a:rPr lang="ko-KR" altLang="en-US" dirty="0" smtClean="0"/>
              <a:t>유지보수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구현 절차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792" y="2280741"/>
            <a:ext cx="6561984" cy="424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27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다양한 구문 오류 수정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596" y="3209019"/>
            <a:ext cx="6477000" cy="35528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24" y="1011352"/>
            <a:ext cx="778192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530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부품을 </a:t>
            </a:r>
            <a:r>
              <a:rPr lang="ko-KR" altLang="en-US" dirty="0"/>
              <a:t>조립하는 링크 과정에서 발생하는 오류가 ‘링크 오류</a:t>
            </a:r>
            <a:r>
              <a:rPr lang="ko-KR" altLang="en-US" dirty="0" smtClean="0"/>
              <a:t>’</a:t>
            </a:r>
            <a:endParaRPr lang="en-US" altLang="ko-KR" dirty="0" smtClean="0"/>
          </a:p>
          <a:p>
            <a:r>
              <a:rPr lang="ko-KR" altLang="en-US" dirty="0" smtClean="0"/>
              <a:t>대표적인 </a:t>
            </a:r>
            <a:r>
              <a:rPr lang="ko-KR" altLang="en-US" dirty="0"/>
              <a:t>링크 </a:t>
            </a:r>
            <a:r>
              <a:rPr lang="ko-KR" altLang="en-US" dirty="0" smtClean="0"/>
              <a:t>오류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라이브러리 </a:t>
            </a:r>
            <a:r>
              <a:rPr lang="ko-KR" altLang="en-US" dirty="0"/>
              <a:t>함수인 </a:t>
            </a:r>
            <a:r>
              <a:rPr lang="en-US" altLang="ko-KR" dirty="0" err="1"/>
              <a:t>printf</a:t>
            </a:r>
            <a:r>
              <a:rPr lang="en-US" altLang="ko-KR" dirty="0"/>
              <a:t>()</a:t>
            </a:r>
            <a:r>
              <a:rPr lang="ko-KR" altLang="en-US" dirty="0" smtClean="0"/>
              <a:t>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철자를 </a:t>
            </a:r>
            <a:r>
              <a:rPr lang="ko-KR" altLang="en-US" dirty="0"/>
              <a:t>잘못 기술하는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마지막 </a:t>
            </a:r>
            <a:r>
              <a:rPr lang="en-US" altLang="ko-KR" dirty="0"/>
              <a:t>f</a:t>
            </a:r>
            <a:r>
              <a:rPr lang="ko-KR" altLang="en-US" dirty="0"/>
              <a:t>를 빼고 </a:t>
            </a:r>
            <a:r>
              <a:rPr lang="en-US" altLang="ko-KR" dirty="0"/>
              <a:t>print()</a:t>
            </a:r>
            <a:r>
              <a:rPr lang="ko-KR" altLang="en-US" dirty="0"/>
              <a:t>로 </a:t>
            </a:r>
            <a:r>
              <a:rPr lang="ko-KR" altLang="en-US" dirty="0" smtClean="0"/>
              <a:t>기술</a:t>
            </a:r>
            <a:endParaRPr lang="en-US" altLang="ko-KR" dirty="0" smtClean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링크 오류 수정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858" y="1576056"/>
            <a:ext cx="2475080" cy="11579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06" y="2821602"/>
            <a:ext cx="5436536" cy="384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787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논리 오류 </a:t>
            </a:r>
            <a:r>
              <a:rPr lang="en-US" altLang="ko-KR" dirty="0"/>
              <a:t>(logical error</a:t>
            </a:r>
            <a:r>
              <a:rPr lang="en-US" altLang="ko-KR" dirty="0" smtClean="0"/>
              <a:t>) </a:t>
            </a:r>
            <a:r>
              <a:rPr lang="ko-KR" altLang="en-US" dirty="0" smtClean="0"/>
              <a:t>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교과목의 </a:t>
            </a:r>
            <a:r>
              <a:rPr lang="ko-KR" altLang="en-US" dirty="0"/>
              <a:t>성적을 산출하는 </a:t>
            </a:r>
            <a:r>
              <a:rPr lang="ko-KR" altLang="en-US" dirty="0" smtClean="0"/>
              <a:t>프로그램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잘못된 </a:t>
            </a:r>
            <a:r>
              <a:rPr lang="ko-KR" altLang="en-US" dirty="0"/>
              <a:t>성적 </a:t>
            </a:r>
            <a:r>
              <a:rPr lang="ko-KR" altLang="en-US" dirty="0" smtClean="0"/>
              <a:t>결과</a:t>
            </a:r>
            <a:endParaRPr lang="en-US" altLang="ko-KR" dirty="0" smtClean="0"/>
          </a:p>
          <a:p>
            <a:r>
              <a:rPr lang="ko-KR" altLang="en-US" dirty="0" smtClean="0"/>
              <a:t>복잡하고 </a:t>
            </a:r>
            <a:r>
              <a:rPr lang="ko-KR" altLang="en-US" dirty="0"/>
              <a:t>큰 규모의 소프트웨어의 </a:t>
            </a:r>
            <a:r>
              <a:rPr lang="ko-KR" altLang="en-US" dirty="0" smtClean="0"/>
              <a:t>개발에서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다양한 </a:t>
            </a:r>
            <a:r>
              <a:rPr lang="ko-KR" altLang="en-US" dirty="0"/>
              <a:t>문제로 발생하는 논리 오류는 찾기가 매우 </a:t>
            </a:r>
            <a:r>
              <a:rPr lang="ko-KR" altLang="en-US" dirty="0" smtClean="0"/>
              <a:t>어려움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결국 </a:t>
            </a:r>
            <a:r>
              <a:rPr lang="ko-KR" altLang="en-US" dirty="0"/>
              <a:t>가능한 한 프로그램의 문제해결 절차인 알고리즘을 잘 만든 </a:t>
            </a:r>
            <a:r>
              <a:rPr lang="ko-KR" altLang="en-US" dirty="0" smtClean="0"/>
              <a:t>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이를 </a:t>
            </a:r>
            <a:r>
              <a:rPr lang="ko-KR" altLang="en-US" dirty="0"/>
              <a:t>준수해서 소스를 코딩해야 논리 오류가 적은 프로그램을 </a:t>
            </a:r>
            <a:r>
              <a:rPr lang="ko-KR" altLang="en-US" dirty="0" smtClean="0"/>
              <a:t>완성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논리 오류 수정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255" y="3743729"/>
            <a:ext cx="514350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367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498674" y="2675225"/>
            <a:ext cx="40430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감사합니다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. 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697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소스파일</a:t>
            </a:r>
            <a:r>
              <a:rPr lang="en-US" altLang="ko-KR" dirty="0"/>
              <a:t>(source file</a:t>
            </a:r>
            <a:r>
              <a:rPr lang="en-US" altLang="ko-KR" dirty="0" smtClean="0"/>
              <a:t>) </a:t>
            </a:r>
            <a:r>
              <a:rPr lang="ko-KR" altLang="en-US" dirty="0"/>
              <a:t>또는 소스코드</a:t>
            </a:r>
            <a:r>
              <a:rPr lang="en-US" altLang="ko-KR" dirty="0"/>
              <a:t>(source code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프로그래밍 언어로 일련의 명령어가 저장된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텍스트 파일</a:t>
            </a:r>
            <a:endParaRPr lang="en-US" altLang="ko-KR" dirty="0" smtClean="0"/>
          </a:p>
          <a:p>
            <a:r>
              <a:rPr lang="ko-KR" altLang="en-US" dirty="0" smtClean="0"/>
              <a:t>소스 파일 </a:t>
            </a:r>
            <a:r>
              <a:rPr lang="ko-KR" altLang="en-US" dirty="0" err="1" smtClean="0"/>
              <a:t>확장자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 </a:t>
            </a:r>
            <a:r>
              <a:rPr lang="ko-KR" altLang="en-US" dirty="0" smtClean="0"/>
              <a:t>언어 </a:t>
            </a:r>
            <a:r>
              <a:rPr lang="en-US" altLang="ko-KR" dirty="0"/>
              <a:t>.</a:t>
            </a:r>
            <a:r>
              <a:rPr lang="en-US" altLang="ko-KR" dirty="0" smtClean="0"/>
              <a:t>c</a:t>
            </a:r>
          </a:p>
          <a:p>
            <a:pPr lvl="1"/>
            <a:r>
              <a:rPr lang="ko-KR" altLang="en-US" dirty="0" smtClean="0"/>
              <a:t>자바 </a:t>
            </a:r>
            <a:r>
              <a:rPr lang="en-US" altLang="ko-KR" dirty="0"/>
              <a:t>.</a:t>
            </a:r>
            <a:r>
              <a:rPr lang="en-US" altLang="ko-KR" dirty="0" smtClean="0"/>
              <a:t>java, C++</a:t>
            </a:r>
            <a:r>
              <a:rPr lang="ko-KR" altLang="en-US" dirty="0" smtClean="0"/>
              <a:t> </a:t>
            </a:r>
            <a:r>
              <a:rPr lang="en-US" altLang="ko-KR" dirty="0"/>
              <a:t>.</a:t>
            </a:r>
            <a:r>
              <a:rPr lang="en-US" altLang="ko-KR" dirty="0" err="1" smtClean="0"/>
              <a:t>cpp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소스 편집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989" y="3202706"/>
            <a:ext cx="5256735" cy="254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컴파일러</a:t>
            </a:r>
            <a:r>
              <a:rPr lang="en-US" altLang="ko-KR" dirty="0"/>
              <a:t>(compiler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소스파일에서 </a:t>
            </a:r>
            <a:r>
              <a:rPr lang="ko-KR" altLang="en-US" dirty="0"/>
              <a:t>기계어로 </a:t>
            </a:r>
            <a:r>
              <a:rPr lang="ko-KR" altLang="en-US" dirty="0" smtClean="0"/>
              <a:t>작성된 </a:t>
            </a:r>
            <a:r>
              <a:rPr lang="ko-KR" altLang="en-US" dirty="0" err="1" smtClean="0"/>
              <a:t>목적파일</a:t>
            </a:r>
            <a:r>
              <a:rPr lang="en-US" altLang="ko-KR" dirty="0"/>
              <a:t>(object file)</a:t>
            </a:r>
            <a:r>
              <a:rPr lang="ko-KR" altLang="en-US" dirty="0"/>
              <a:t>을 만들어내는 </a:t>
            </a:r>
            <a:r>
              <a:rPr lang="ko-KR" altLang="en-US" dirty="0" smtClean="0"/>
              <a:t>프로그램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소스파일이 </a:t>
            </a:r>
            <a:r>
              <a:rPr lang="en-US" altLang="ko-KR" dirty="0" err="1"/>
              <a:t>main.c</a:t>
            </a:r>
            <a:r>
              <a:rPr lang="en-US" altLang="ko-KR" dirty="0"/>
              <a:t>, submoudule1.c, </a:t>
            </a:r>
            <a:r>
              <a:rPr lang="en-US" altLang="ko-KR" dirty="0" smtClean="0"/>
              <a:t>submoudule2.c</a:t>
            </a:r>
          </a:p>
          <a:p>
            <a:pPr lvl="2"/>
            <a:r>
              <a:rPr lang="en-US" altLang="ko-KR" dirty="0" smtClean="0"/>
              <a:t>3</a:t>
            </a:r>
            <a:r>
              <a:rPr lang="ko-KR" altLang="en-US" dirty="0"/>
              <a:t>개의 </a:t>
            </a:r>
            <a:r>
              <a:rPr lang="ko-KR" altLang="en-US" dirty="0" err="1"/>
              <a:t>목적파일</a:t>
            </a:r>
            <a:r>
              <a:rPr lang="en-US" altLang="ko-KR" dirty="0"/>
              <a:t>, main.obj, </a:t>
            </a:r>
            <a:r>
              <a:rPr lang="en-US" altLang="ko-KR" dirty="0" smtClean="0"/>
              <a:t>submoudule1.obj</a:t>
            </a:r>
            <a:r>
              <a:rPr lang="en-US" altLang="ko-KR" dirty="0"/>
              <a:t>, submoudule2.obj</a:t>
            </a:r>
            <a:r>
              <a:rPr lang="ko-KR" altLang="en-US" dirty="0"/>
              <a:t>가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컴파일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274" y="2569672"/>
            <a:ext cx="643890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11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링크</a:t>
            </a:r>
            <a:r>
              <a:rPr lang="en-US" altLang="ko-KR" dirty="0"/>
              <a:t>(link) </a:t>
            </a:r>
            <a:r>
              <a:rPr lang="ko-KR" altLang="en-US" dirty="0"/>
              <a:t>또는 </a:t>
            </a:r>
            <a:r>
              <a:rPr lang="ko-KR" altLang="en-US" dirty="0" err="1"/>
              <a:t>링킹</a:t>
            </a:r>
            <a:r>
              <a:rPr lang="en-US" altLang="ko-KR" dirty="0"/>
              <a:t>(linking)</a:t>
            </a:r>
          </a:p>
          <a:p>
            <a:pPr lvl="1"/>
            <a:r>
              <a:rPr lang="ko-KR" altLang="en-US" dirty="0" err="1" smtClean="0"/>
              <a:t>링커</a:t>
            </a:r>
            <a:r>
              <a:rPr lang="en-US" altLang="ko-KR" dirty="0"/>
              <a:t>(</a:t>
            </a:r>
            <a:r>
              <a:rPr lang="en-US" altLang="ko-KR" dirty="0" smtClean="0"/>
              <a:t>linker)</a:t>
            </a:r>
            <a:r>
              <a:rPr lang="ko-KR" altLang="en-US" dirty="0" smtClean="0"/>
              <a:t>가</a:t>
            </a:r>
            <a:r>
              <a:rPr lang="en-US" altLang="ko-KR" dirty="0" smtClean="0"/>
              <a:t> </a:t>
            </a:r>
            <a:r>
              <a:rPr lang="ko-KR" altLang="en-US" dirty="0"/>
              <a:t>수행하는 과정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여러 </a:t>
            </a:r>
            <a:r>
              <a:rPr lang="ko-KR" altLang="en-US" dirty="0"/>
              <a:t>개의 </a:t>
            </a:r>
            <a:r>
              <a:rPr lang="ko-KR" altLang="en-US" dirty="0" smtClean="0"/>
              <a:t>목적 파일을 연결하여 하나의 </a:t>
            </a:r>
            <a:r>
              <a:rPr lang="ko-KR" altLang="en-US" dirty="0"/>
              <a:t>실행 파일</a:t>
            </a:r>
            <a:r>
              <a:rPr lang="en-US" altLang="ko-KR" dirty="0"/>
              <a:t>(execute file)</a:t>
            </a:r>
            <a:r>
              <a:rPr lang="ko-KR" altLang="en-US" dirty="0"/>
              <a:t>을 생성해 주는 </a:t>
            </a:r>
            <a:r>
              <a:rPr lang="ko-KR" altLang="en-US" dirty="0" smtClean="0"/>
              <a:t>과정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참조하는 여러 라이브러리를 포함시킴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링크의 </a:t>
            </a:r>
            <a:r>
              <a:rPr lang="ko-KR" altLang="en-US" dirty="0"/>
              <a:t>결과인 실행 파일의 </a:t>
            </a:r>
            <a:r>
              <a:rPr lang="ko-KR" altLang="en-US" dirty="0" err="1"/>
              <a:t>확장자는</a:t>
            </a:r>
            <a:r>
              <a:rPr lang="ko-KR" altLang="en-US" dirty="0"/>
              <a:t> </a:t>
            </a:r>
            <a:r>
              <a:rPr lang="en-US" altLang="ko-KR" dirty="0"/>
              <a:t>.exe </a:t>
            </a:r>
            <a:r>
              <a:rPr lang="ko-KR" altLang="en-US" dirty="0"/>
              <a:t>또는 </a:t>
            </a:r>
            <a:r>
              <a:rPr lang="en-US" altLang="ko-KR" dirty="0"/>
              <a:t>.</a:t>
            </a:r>
            <a:r>
              <a:rPr lang="en-US" altLang="ko-KR" dirty="0" err="1"/>
              <a:t>dll</a:t>
            </a:r>
            <a:r>
              <a:rPr lang="en-US" altLang="ko-KR" dirty="0"/>
              <a:t>, .com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r>
              <a:rPr lang="ko-KR" altLang="en-US" dirty="0" err="1"/>
              <a:t>비주얼</a:t>
            </a:r>
            <a:r>
              <a:rPr lang="ko-KR" altLang="en-US" dirty="0"/>
              <a:t> </a:t>
            </a:r>
            <a:r>
              <a:rPr lang="ko-KR" altLang="en-US" dirty="0" smtClean="0"/>
              <a:t>스튜디오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빌드</a:t>
            </a:r>
            <a:r>
              <a:rPr lang="en-US" altLang="ko-KR" dirty="0"/>
              <a:t>(build)</a:t>
            </a:r>
            <a:r>
              <a:rPr lang="ko-KR" altLang="en-US" dirty="0"/>
              <a:t>를 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컴파일과 </a:t>
            </a:r>
            <a:r>
              <a:rPr lang="ko-KR" altLang="en-US" dirty="0"/>
              <a:t>링크 과정을 하나로 </a:t>
            </a:r>
            <a:r>
              <a:rPr lang="ko-KR" altLang="en-US" dirty="0" smtClean="0"/>
              <a:t>합친 메뉴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성공하면 </a:t>
            </a:r>
            <a:r>
              <a:rPr lang="ko-KR" altLang="en-US" dirty="0"/>
              <a:t>파일 확장자가 </a:t>
            </a:r>
            <a:r>
              <a:rPr lang="en-US" altLang="ko-KR" dirty="0"/>
              <a:t>.exe</a:t>
            </a:r>
            <a:r>
              <a:rPr lang="ko-KR" altLang="en-US" dirty="0"/>
              <a:t>인 하나의 실행 파일이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r>
              <a:rPr lang="ko-KR" altLang="en-US" dirty="0" smtClean="0"/>
              <a:t>라이브러리란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/>
              <a:t>자주 사용하는 </a:t>
            </a:r>
            <a:r>
              <a:rPr lang="ko-KR" altLang="en-US" dirty="0" smtClean="0"/>
              <a:t>프로그램을 이미 만들어 놓고 사용하는 모듈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개발자마다</a:t>
            </a:r>
            <a:r>
              <a:rPr lang="ko-KR" altLang="en-US" dirty="0" smtClean="0"/>
              <a:t> </a:t>
            </a:r>
            <a:r>
              <a:rPr lang="ko-KR" altLang="en-US" dirty="0"/>
              <a:t>새로 작성할 </a:t>
            </a:r>
            <a:r>
              <a:rPr lang="ko-KR" altLang="en-US" dirty="0" smtClean="0"/>
              <a:t>필요 </a:t>
            </a:r>
            <a:r>
              <a:rPr lang="ko-KR" altLang="en-US" dirty="0"/>
              <a:t>없이 개발환경에서 미리 만들어 컴파일해 저장해 </a:t>
            </a:r>
            <a:r>
              <a:rPr lang="ko-KR" altLang="en-US" dirty="0" smtClean="0"/>
              <a:t>놓은 모듈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리포트를 </a:t>
            </a:r>
            <a:r>
              <a:rPr lang="ko-KR" altLang="en-US" dirty="0"/>
              <a:t>만들 때 자신의 지식과 보관 자료가 부족하면 도서관의 자료를 </a:t>
            </a:r>
            <a:r>
              <a:rPr lang="ko-KR" altLang="en-US" dirty="0" smtClean="0"/>
              <a:t>찾듯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링크와 실행</a:t>
            </a:r>
          </a:p>
        </p:txBody>
      </p:sp>
    </p:spTree>
    <p:extLst>
      <p:ext uri="{BB962C8B-B14F-4D97-AF65-F5344CB8AC3E}">
        <p14:creationId xmlns:p14="http://schemas.microsoft.com/office/powerpoint/2010/main" val="239469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62" y="174695"/>
            <a:ext cx="5257813" cy="654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58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오류 또는 에러</a:t>
            </a:r>
            <a:r>
              <a:rPr lang="en-US" altLang="ko-KR" dirty="0"/>
              <a:t>(error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프로그램 </a:t>
            </a:r>
            <a:r>
              <a:rPr lang="ko-KR" altLang="en-US" dirty="0"/>
              <a:t>개발 과정에서 나타나는 모든 </a:t>
            </a:r>
            <a:r>
              <a:rPr lang="ko-KR" altLang="en-US" dirty="0" smtClean="0"/>
              <a:t>문제</a:t>
            </a:r>
            <a:endParaRPr lang="en-US" altLang="ko-KR" dirty="0" smtClean="0"/>
          </a:p>
          <a:p>
            <a:r>
              <a:rPr lang="ko-KR" altLang="en-US" dirty="0" smtClean="0"/>
              <a:t>발생 </a:t>
            </a:r>
            <a:r>
              <a:rPr lang="ko-KR" altLang="en-US" dirty="0"/>
              <a:t>시점에 </a:t>
            </a:r>
            <a:r>
              <a:rPr lang="ko-KR" altLang="en-US" dirty="0" smtClean="0"/>
              <a:t>따른 구분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컴파일</a:t>
            </a:r>
            <a:r>
              <a:rPr lang="en-US" altLang="ko-KR" dirty="0"/>
              <a:t>(</a:t>
            </a:r>
            <a:r>
              <a:rPr lang="ko-KR" altLang="en-US" dirty="0"/>
              <a:t>시간</a:t>
            </a:r>
            <a:r>
              <a:rPr lang="en-US" altLang="ko-KR" dirty="0"/>
              <a:t>) </a:t>
            </a:r>
            <a:r>
              <a:rPr lang="ko-KR" altLang="en-US" dirty="0" smtClean="0"/>
              <a:t>오류</a:t>
            </a:r>
            <a:endParaRPr lang="en-US" altLang="ko-KR" dirty="0" smtClean="0"/>
          </a:p>
          <a:p>
            <a:pPr lvl="2"/>
            <a:r>
              <a:rPr lang="ko-KR" altLang="en-US" dirty="0"/>
              <a:t>개발환경에서 오류 내용과 오류 발생 위치를 어느 정도 </a:t>
            </a:r>
            <a:r>
              <a:rPr lang="ko-KR" altLang="en-US" dirty="0" smtClean="0"/>
              <a:t>알려주므로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오류를 </a:t>
            </a:r>
            <a:r>
              <a:rPr lang="ko-KR" altLang="en-US" dirty="0"/>
              <a:t>찾아 수정하기가 비교적 </a:t>
            </a:r>
            <a:r>
              <a:rPr lang="ko-KR" altLang="en-US" dirty="0" smtClean="0"/>
              <a:t>용이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링크</a:t>
            </a:r>
            <a:r>
              <a:rPr lang="en-US" altLang="ko-KR" dirty="0"/>
              <a:t>(</a:t>
            </a:r>
            <a:r>
              <a:rPr lang="ko-KR" altLang="en-US" dirty="0"/>
              <a:t>시간</a:t>
            </a:r>
            <a:r>
              <a:rPr lang="en-US" altLang="ko-KR" dirty="0"/>
              <a:t>) </a:t>
            </a:r>
            <a:r>
              <a:rPr lang="ko-KR" altLang="en-US" dirty="0" smtClean="0"/>
              <a:t>오류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컴파일 </a:t>
            </a:r>
            <a:r>
              <a:rPr lang="ko-KR" altLang="en-US" dirty="0"/>
              <a:t>오류보다 상대적으로 </a:t>
            </a:r>
            <a:r>
              <a:rPr lang="ko-KR" altLang="en-US" dirty="0" smtClean="0"/>
              <a:t>희소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main</a:t>
            </a:r>
            <a:r>
              <a:rPr lang="en-US" altLang="ko-KR" dirty="0"/>
              <a:t>() </a:t>
            </a:r>
            <a:r>
              <a:rPr lang="ko-KR" altLang="en-US" dirty="0"/>
              <a:t>함수 이름이나 라이브러리 함수 이름을 잘못 기술하여 </a:t>
            </a:r>
            <a:r>
              <a:rPr lang="ko-KR" altLang="en-US" dirty="0" smtClean="0"/>
              <a:t>발생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실행</a:t>
            </a:r>
            <a:r>
              <a:rPr lang="en-US" altLang="ko-KR" dirty="0"/>
              <a:t>(</a:t>
            </a:r>
            <a:r>
              <a:rPr lang="ko-KR" altLang="en-US" dirty="0"/>
              <a:t>시간</a:t>
            </a:r>
            <a:r>
              <a:rPr lang="en-US" altLang="ko-KR" dirty="0"/>
              <a:t>) </a:t>
            </a:r>
            <a:r>
              <a:rPr lang="ko-KR" altLang="en-US" dirty="0" smtClean="0"/>
              <a:t>오류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실행하면서 오류가 </a:t>
            </a:r>
            <a:r>
              <a:rPr lang="ko-KR" altLang="en-US" dirty="0"/>
              <a:t>발생해 실행이 중지되는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오류의 원인과 성격에 </a:t>
            </a:r>
            <a:r>
              <a:rPr lang="ko-KR" altLang="en-US" dirty="0" smtClean="0"/>
              <a:t>따른 구분</a:t>
            </a:r>
            <a:endParaRPr lang="en-US" altLang="ko-KR" dirty="0" smtClean="0"/>
          </a:p>
          <a:p>
            <a:pPr lvl="1"/>
            <a:r>
              <a:rPr lang="ko-KR" altLang="en-US" dirty="0"/>
              <a:t>구문 오류</a:t>
            </a:r>
            <a:r>
              <a:rPr lang="en-US" altLang="ko-KR" dirty="0"/>
              <a:t>(syntax </a:t>
            </a:r>
            <a:r>
              <a:rPr lang="en-US" altLang="ko-KR" dirty="0" err="1"/>
              <a:t>er</a:t>
            </a:r>
            <a:r>
              <a:rPr lang="en-US" altLang="ko-KR" dirty="0"/>
              <a:t> </a:t>
            </a:r>
            <a:r>
              <a:rPr lang="en-US" altLang="ko-KR" dirty="0" err="1"/>
              <a:t>ror</a:t>
            </a:r>
            <a:r>
              <a:rPr lang="en-US" altLang="ko-KR" dirty="0"/>
              <a:t>, </a:t>
            </a:r>
            <a:r>
              <a:rPr lang="ko-KR" altLang="en-US" dirty="0"/>
              <a:t>또는 문법 오류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프로그래밍 </a:t>
            </a:r>
            <a:r>
              <a:rPr lang="ko-KR" altLang="en-US" dirty="0"/>
              <a:t>언어 문법</a:t>
            </a:r>
            <a:r>
              <a:rPr lang="en-US" altLang="ko-KR" dirty="0"/>
              <a:t>(syntax)</a:t>
            </a:r>
            <a:r>
              <a:rPr lang="ko-KR" altLang="en-US" dirty="0"/>
              <a:t>을 잘못 </a:t>
            </a:r>
            <a:r>
              <a:rPr lang="ko-KR" altLang="en-US" dirty="0" smtClean="0"/>
              <a:t>기술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문법이 잘못된 소스로 발생하는 오류</a:t>
            </a:r>
            <a:endParaRPr lang="en-US" altLang="ko-KR" dirty="0"/>
          </a:p>
          <a:p>
            <a:pPr lvl="1"/>
            <a:r>
              <a:rPr lang="ko-KR" altLang="en-US" dirty="0" smtClean="0"/>
              <a:t> </a:t>
            </a:r>
            <a:r>
              <a:rPr lang="ko-KR" altLang="en-US" dirty="0"/>
              <a:t>논리 오류</a:t>
            </a:r>
            <a:r>
              <a:rPr lang="en-US" altLang="ko-KR" dirty="0"/>
              <a:t>(logical error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내부 </a:t>
            </a:r>
            <a:r>
              <a:rPr lang="ko-KR" altLang="en-US" dirty="0"/>
              <a:t>알고리즘이 잘못되거나 원하는 결과가 나오지 않는 </a:t>
            </a:r>
            <a:r>
              <a:rPr lang="ko-KR" altLang="en-US" dirty="0" smtClean="0"/>
              <a:t>등의 오류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원의 면적을 구하는데 ‘</a:t>
            </a:r>
            <a:r>
              <a:rPr lang="en-US" altLang="ko-KR" dirty="0" smtClean="0"/>
              <a:t>2 × 3.14</a:t>
            </a:r>
            <a:r>
              <a:rPr lang="en-US" altLang="ko-KR" dirty="0"/>
              <a:t>(</a:t>
            </a:r>
            <a:r>
              <a:rPr lang="ko-KR" altLang="en-US" dirty="0"/>
              <a:t>원주율</a:t>
            </a:r>
            <a:r>
              <a:rPr lang="en-US" altLang="ko-KR" dirty="0" smtClean="0"/>
              <a:t>) × </a:t>
            </a:r>
            <a:r>
              <a:rPr lang="ko-KR" altLang="en-US" dirty="0" err="1" smtClean="0"/>
              <a:t>반지름</a:t>
            </a:r>
            <a:r>
              <a:rPr lang="ko-KR" altLang="en-US" dirty="0" err="1"/>
              <a:t>’</a:t>
            </a:r>
            <a:r>
              <a:rPr lang="ko-KR" altLang="en-US" dirty="0" err="1" smtClean="0"/>
              <a:t>으로</a:t>
            </a:r>
            <a:r>
              <a:rPr lang="ko-KR" altLang="en-US" dirty="0" smtClean="0"/>
              <a:t> 잘못 계산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해당 년도의 </a:t>
            </a:r>
            <a:r>
              <a:rPr lang="ko-KR" altLang="en-US" dirty="0" err="1" smtClean="0"/>
              <a:t>평균평점을</a:t>
            </a:r>
            <a:r>
              <a:rPr lang="ko-KR" altLang="en-US" dirty="0" smtClean="0"/>
              <a:t> 계산했는데 잘못된 결과가 나오는 등</a:t>
            </a:r>
            <a:endParaRPr lang="en-US" altLang="ko-KR" dirty="0" smtClean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오류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081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30120</TotalTime>
  <Words>1565</Words>
  <Application>Microsoft Office PowerPoint</Application>
  <PresentationFormat>화면 슬라이드 쇼(4:3)</PresentationFormat>
  <Paragraphs>265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43</vt:i4>
      </vt:variant>
    </vt:vector>
  </HeadingPairs>
  <TitlesOfParts>
    <vt:vector size="55" baseType="lpstr">
      <vt:lpstr>DIN</vt:lpstr>
      <vt:lpstr>YDVYGOStd115</vt:lpstr>
      <vt:lpstr>YDVYGOStd135</vt:lpstr>
      <vt:lpstr>나눔고딕</vt:lpstr>
      <vt:lpstr>나눔고딕 ExtraBold</vt:lpstr>
      <vt:lpstr>나눔스퀘어 ExtraBold</vt:lpstr>
      <vt:lpstr>맑은 고딕</vt:lpstr>
      <vt:lpstr>Arial</vt:lpstr>
      <vt:lpstr>Tahoma</vt:lpstr>
      <vt:lpstr>Wingdings 2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프로그램 구현 과정</vt:lpstr>
      <vt:lpstr>소스 편집</vt:lpstr>
      <vt:lpstr>컴파일</vt:lpstr>
      <vt:lpstr>링크와 실행</vt:lpstr>
      <vt:lpstr>PowerPoint 프레젠테이션</vt:lpstr>
      <vt:lpstr>오류</vt:lpstr>
      <vt:lpstr>디버깅</vt:lpstr>
      <vt:lpstr>프로그램 구현 과정</vt:lpstr>
      <vt:lpstr>PowerPoint 프레젠테이션</vt:lpstr>
      <vt:lpstr>통합개발환경</vt:lpstr>
      <vt:lpstr>마이크로소프트(MS) 사의 비주얼 스튜디오</vt:lpstr>
      <vt:lpstr>비주얼 스튜디오 커뮤니티 설치와 이해</vt:lpstr>
      <vt:lpstr>비주얼 스튜디오 설치와 실행</vt:lpstr>
      <vt:lpstr>설치</vt:lpstr>
      <vt:lpstr>실행</vt:lpstr>
      <vt:lpstr>첫 프로젝트 생성</vt:lpstr>
      <vt:lpstr>솔루션과 프로젝트 생성</vt:lpstr>
      <vt:lpstr>솔루션 탐색기</vt:lpstr>
      <vt:lpstr>솔루션과 프로젝트</vt:lpstr>
      <vt:lpstr>프로젝트에서 소스 작성</vt:lpstr>
      <vt:lpstr>텅 빈 소스파일 01hello.c, 생성된 화면 모습</vt:lpstr>
      <vt:lpstr>솔루션과 프로젝트 그리고 프로그램 소스</vt:lpstr>
      <vt:lpstr>첫 예제</vt:lpstr>
      <vt:lpstr>PowerPoint 프레젠테이션</vt:lpstr>
      <vt:lpstr>소스 작성의 주의점과 들여쓰기의 이해</vt:lpstr>
      <vt:lpstr>프로젝트 실행 ctrl  +  F5</vt:lpstr>
      <vt:lpstr>컴파일과 링크</vt:lpstr>
      <vt:lpstr>비주얼 스튜디오 생성 파일</vt:lpstr>
      <vt:lpstr>솔루션 저장과 생성된 솔루션, 프로젝트 열기</vt:lpstr>
      <vt:lpstr>솔루션 ch01에 두 번째 프로젝트 추가</vt:lpstr>
      <vt:lpstr>프로젝트 P02-PutString</vt:lpstr>
      <vt:lpstr>여러 프로젝트 중 시작 프로젝트로 설정한 후 실행</vt:lpstr>
      <vt:lpstr>헤더 파일 개요</vt:lpstr>
      <vt:lpstr>함수</vt:lpstr>
      <vt:lpstr>프로젝트 ‘P03-Debugging’</vt:lpstr>
      <vt:lpstr>구문 오류 메시지의 이해와 소스 수정</vt:lpstr>
      <vt:lpstr>다양한 구문 오류 수정</vt:lpstr>
      <vt:lpstr>링크 오류 수정</vt:lpstr>
      <vt:lpstr>논리 오류 수정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강환수</cp:lastModifiedBy>
  <cp:revision>739</cp:revision>
  <dcterms:created xsi:type="dcterms:W3CDTF">2013-05-23T04:26:30Z</dcterms:created>
  <dcterms:modified xsi:type="dcterms:W3CDTF">2021-08-06T07:06:08Z</dcterms:modified>
</cp:coreProperties>
</file>